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66" r:id="rId8"/>
    <p:sldId id="268" r:id="rId9"/>
    <p:sldId id="260" r:id="rId10"/>
    <p:sldId id="261" r:id="rId11"/>
    <p:sldId id="262" r:id="rId12"/>
    <p:sldId id="263" r:id="rId13"/>
    <p:sldId id="264" r:id="rId14"/>
    <p:sldId id="267" r:id="rId15"/>
    <p:sldId id="26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AFA"/>
    <a:srgbClr val="64788B"/>
    <a:srgbClr val="D0D3E3"/>
    <a:srgbClr val="CC9900"/>
    <a:srgbClr val="2A5F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BAAE34-271D-4BC2-95B2-BABDA99A247D}" v="7" dt="2023-04-04T15:09:07.875"/>
    <p1510:client id="{D7BD60D0-6786-4085-9D29-21EA3F20ECC7}" v="16" dt="2023-05-10T09:12:18.5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2" autoAdjust="0"/>
    <p:restoredTop sz="94660"/>
  </p:normalViewPr>
  <p:slideViewPr>
    <p:cSldViewPr snapToGrid="0">
      <p:cViewPr varScale="1">
        <p:scale>
          <a:sx n="111" d="100"/>
          <a:sy n="111" d="100"/>
        </p:scale>
        <p:origin x="588" y="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Wray" userId="d4e7f8c2-a64c-401f-9149-376740b8b3de" providerId="ADAL" clId="{76BAAE34-271D-4BC2-95B2-BABDA99A247D}"/>
    <pc:docChg chg="undo custSel addSld delSld modSld">
      <pc:chgData name="Charlotte Wray" userId="d4e7f8c2-a64c-401f-9149-376740b8b3de" providerId="ADAL" clId="{76BAAE34-271D-4BC2-95B2-BABDA99A247D}" dt="2023-04-04T15:20:20.295" v="216" actId="20577"/>
      <pc:docMkLst>
        <pc:docMk/>
      </pc:docMkLst>
      <pc:sldChg chg="modSp mod">
        <pc:chgData name="Charlotte Wray" userId="d4e7f8c2-a64c-401f-9149-376740b8b3de" providerId="ADAL" clId="{76BAAE34-271D-4BC2-95B2-BABDA99A247D}" dt="2023-03-21T16:30:38.761" v="12" actId="20577"/>
        <pc:sldMkLst>
          <pc:docMk/>
          <pc:sldMk cId="3493210655" sldId="258"/>
        </pc:sldMkLst>
        <pc:spChg chg="mod">
          <ac:chgData name="Charlotte Wray" userId="d4e7f8c2-a64c-401f-9149-376740b8b3de" providerId="ADAL" clId="{76BAAE34-271D-4BC2-95B2-BABDA99A247D}" dt="2023-03-21T16:30:38.761" v="12" actId="20577"/>
          <ac:spMkLst>
            <pc:docMk/>
            <pc:sldMk cId="3493210655" sldId="258"/>
            <ac:spMk id="4" creationId="{0171053A-3248-0E9A-2AD8-F05FA78F0580}"/>
          </ac:spMkLst>
        </pc:spChg>
      </pc:sldChg>
      <pc:sldChg chg="addSp delSp modSp add del mod">
        <pc:chgData name="Charlotte Wray" userId="d4e7f8c2-a64c-401f-9149-376740b8b3de" providerId="ADAL" clId="{76BAAE34-271D-4BC2-95B2-BABDA99A247D}" dt="2023-04-04T15:07:34.589" v="113" actId="20577"/>
        <pc:sldMkLst>
          <pc:docMk/>
          <pc:sldMk cId="992799118" sldId="260"/>
        </pc:sldMkLst>
        <pc:spChg chg="mod">
          <ac:chgData name="Charlotte Wray" userId="d4e7f8c2-a64c-401f-9149-376740b8b3de" providerId="ADAL" clId="{76BAAE34-271D-4BC2-95B2-BABDA99A247D}" dt="2023-03-21T16:34:10.275" v="42" actId="1076"/>
          <ac:spMkLst>
            <pc:docMk/>
            <pc:sldMk cId="992799118" sldId="260"/>
            <ac:spMk id="8" creationId="{9A8208A7-3579-8057-9C39-87CFDC51F737}"/>
          </ac:spMkLst>
        </pc:spChg>
        <pc:spChg chg="mod">
          <ac:chgData name="Charlotte Wray" userId="d4e7f8c2-a64c-401f-9149-376740b8b3de" providerId="ADAL" clId="{76BAAE34-271D-4BC2-95B2-BABDA99A247D}" dt="2023-04-04T15:07:34.589" v="113" actId="20577"/>
          <ac:spMkLst>
            <pc:docMk/>
            <pc:sldMk cId="992799118" sldId="260"/>
            <ac:spMk id="21" creationId="{49D2F962-7D9B-2DC2-AD61-F6F798B9C99D}"/>
          </ac:spMkLst>
        </pc:spChg>
        <pc:graphicFrameChg chg="mod modGraphic">
          <ac:chgData name="Charlotte Wray" userId="d4e7f8c2-a64c-401f-9149-376740b8b3de" providerId="ADAL" clId="{76BAAE34-271D-4BC2-95B2-BABDA99A247D}" dt="2023-03-21T16:34:27.711" v="44" actId="14100"/>
          <ac:graphicFrameMkLst>
            <pc:docMk/>
            <pc:sldMk cId="992799118" sldId="260"/>
            <ac:graphicFrameMk id="6" creationId="{5C7301BD-33F9-3F4E-8B41-99C32FA3E015}"/>
          </ac:graphicFrameMkLst>
        </pc:graphicFrameChg>
        <pc:picChg chg="mod">
          <ac:chgData name="Charlotte Wray" userId="d4e7f8c2-a64c-401f-9149-376740b8b3de" providerId="ADAL" clId="{76BAAE34-271D-4BC2-95B2-BABDA99A247D}" dt="2023-03-21T16:34:34.734" v="46" actId="1076"/>
          <ac:picMkLst>
            <pc:docMk/>
            <pc:sldMk cId="992799118" sldId="260"/>
            <ac:picMk id="4" creationId="{7BE3F38D-A4A1-BE7B-FA78-45D9F5FF579A}"/>
          </ac:picMkLst>
        </pc:picChg>
        <pc:picChg chg="add del mod">
          <ac:chgData name="Charlotte Wray" userId="d4e7f8c2-a64c-401f-9149-376740b8b3de" providerId="ADAL" clId="{76BAAE34-271D-4BC2-95B2-BABDA99A247D}" dt="2023-03-21T16:33:57.972" v="35" actId="478"/>
          <ac:picMkLst>
            <pc:docMk/>
            <pc:sldMk cId="992799118" sldId="260"/>
            <ac:picMk id="11" creationId="{A2664982-D2DB-9D2F-7BFF-F0D601129771}"/>
          </ac:picMkLst>
        </pc:picChg>
        <pc:picChg chg="del">
          <ac:chgData name="Charlotte Wray" userId="d4e7f8c2-a64c-401f-9149-376740b8b3de" providerId="ADAL" clId="{76BAAE34-271D-4BC2-95B2-BABDA99A247D}" dt="2023-03-21T16:33:47.516" v="24" actId="478"/>
          <ac:picMkLst>
            <pc:docMk/>
            <pc:sldMk cId="992799118" sldId="260"/>
            <ac:picMk id="12" creationId="{53EF5ED7-1295-7EAE-77EA-96829F829A75}"/>
          </ac:picMkLst>
        </pc:picChg>
        <pc:picChg chg="mod">
          <ac:chgData name="Charlotte Wray" userId="d4e7f8c2-a64c-401f-9149-376740b8b3de" providerId="ADAL" clId="{76BAAE34-271D-4BC2-95B2-BABDA99A247D}" dt="2023-03-21T16:34:46.821" v="51" actId="1076"/>
          <ac:picMkLst>
            <pc:docMk/>
            <pc:sldMk cId="992799118" sldId="260"/>
            <ac:picMk id="14" creationId="{EF5BBBA4-A63C-7DBB-3B4F-AF069C2F3074}"/>
          </ac:picMkLst>
        </pc:picChg>
        <pc:picChg chg="add mod">
          <ac:chgData name="Charlotte Wray" userId="d4e7f8c2-a64c-401f-9149-376740b8b3de" providerId="ADAL" clId="{76BAAE34-271D-4BC2-95B2-BABDA99A247D}" dt="2023-03-21T16:34:41.205" v="49" actId="1076"/>
          <ac:picMkLst>
            <pc:docMk/>
            <pc:sldMk cId="992799118" sldId="260"/>
            <ac:picMk id="15" creationId="{5F2260ED-D6D3-40A6-D95F-5255255DB345}"/>
          </ac:picMkLst>
        </pc:picChg>
        <pc:picChg chg="mod">
          <ac:chgData name="Charlotte Wray" userId="d4e7f8c2-a64c-401f-9149-376740b8b3de" providerId="ADAL" clId="{76BAAE34-271D-4BC2-95B2-BABDA99A247D}" dt="2023-03-21T16:34:51.444" v="53" actId="1076"/>
          <ac:picMkLst>
            <pc:docMk/>
            <pc:sldMk cId="992799118" sldId="260"/>
            <ac:picMk id="16" creationId="{466820A6-DE94-6DD8-3DC8-2741A87793AC}"/>
          </ac:picMkLst>
        </pc:picChg>
      </pc:sldChg>
      <pc:sldChg chg="addSp delSp modSp mod">
        <pc:chgData name="Charlotte Wray" userId="d4e7f8c2-a64c-401f-9149-376740b8b3de" providerId="ADAL" clId="{76BAAE34-271D-4BC2-95B2-BABDA99A247D}" dt="2023-03-21T16:31:50.260" v="19" actId="1076"/>
        <pc:sldMkLst>
          <pc:docMk/>
          <pc:sldMk cId="3162905687" sldId="261"/>
        </pc:sldMkLst>
        <pc:picChg chg="add mod">
          <ac:chgData name="Charlotte Wray" userId="d4e7f8c2-a64c-401f-9149-376740b8b3de" providerId="ADAL" clId="{76BAAE34-271D-4BC2-95B2-BABDA99A247D}" dt="2023-03-21T16:31:50.260" v="19" actId="1076"/>
          <ac:picMkLst>
            <pc:docMk/>
            <pc:sldMk cId="3162905687" sldId="261"/>
            <ac:picMk id="7" creationId="{B713E45E-9C65-6E63-43FA-C2E07888F02D}"/>
          </ac:picMkLst>
        </pc:picChg>
        <pc:picChg chg="del">
          <ac:chgData name="Charlotte Wray" userId="d4e7f8c2-a64c-401f-9149-376740b8b3de" providerId="ADAL" clId="{76BAAE34-271D-4BC2-95B2-BABDA99A247D}" dt="2023-03-21T16:31:32.094" v="13" actId="478"/>
          <ac:picMkLst>
            <pc:docMk/>
            <pc:sldMk cId="3162905687" sldId="261"/>
            <ac:picMk id="17" creationId="{FED1BC7F-B58D-615A-3BC1-AE05D66CBD94}"/>
          </ac:picMkLst>
        </pc:picChg>
      </pc:sldChg>
      <pc:sldChg chg="addSp delSp modSp mod">
        <pc:chgData name="Charlotte Wray" userId="d4e7f8c2-a64c-401f-9149-376740b8b3de" providerId="ADAL" clId="{76BAAE34-271D-4BC2-95B2-BABDA99A247D}" dt="2023-04-04T15:19:41.252" v="212" actId="14100"/>
        <pc:sldMkLst>
          <pc:docMk/>
          <pc:sldMk cId="2842230963" sldId="262"/>
        </pc:sldMkLst>
        <pc:spChg chg="add mod">
          <ac:chgData name="Charlotte Wray" userId="d4e7f8c2-a64c-401f-9149-376740b8b3de" providerId="ADAL" clId="{76BAAE34-271D-4BC2-95B2-BABDA99A247D}" dt="2023-04-04T15:10:14.110" v="202" actId="1076"/>
          <ac:spMkLst>
            <pc:docMk/>
            <pc:sldMk cId="2842230963" sldId="262"/>
            <ac:spMk id="4" creationId="{A6FA749F-6508-5FDE-E875-F07C76EB5DA5}"/>
          </ac:spMkLst>
        </pc:spChg>
        <pc:spChg chg="mod">
          <ac:chgData name="Charlotte Wray" userId="d4e7f8c2-a64c-401f-9149-376740b8b3de" providerId="ADAL" clId="{76BAAE34-271D-4BC2-95B2-BABDA99A247D}" dt="2023-03-21T16:32:09.044" v="21" actId="14100"/>
          <ac:spMkLst>
            <pc:docMk/>
            <pc:sldMk cId="2842230963" sldId="262"/>
            <ac:spMk id="8" creationId="{EB98B225-BCD1-788D-982A-42DBD8BC62A5}"/>
          </ac:spMkLst>
        </pc:spChg>
        <pc:spChg chg="add mod">
          <ac:chgData name="Charlotte Wray" userId="d4e7f8c2-a64c-401f-9149-376740b8b3de" providerId="ADAL" clId="{76BAAE34-271D-4BC2-95B2-BABDA99A247D}" dt="2023-04-04T15:10:09.479" v="201" actId="1076"/>
          <ac:spMkLst>
            <pc:docMk/>
            <pc:sldMk cId="2842230963" sldId="262"/>
            <ac:spMk id="10" creationId="{002DBD8A-36CC-0AD6-43D5-2A74ABE8274D}"/>
          </ac:spMkLst>
        </pc:spChg>
        <pc:spChg chg="del">
          <ac:chgData name="Charlotte Wray" userId="d4e7f8c2-a64c-401f-9149-376740b8b3de" providerId="ADAL" clId="{76BAAE34-271D-4BC2-95B2-BABDA99A247D}" dt="2023-03-21T16:53:21.471" v="103" actId="478"/>
          <ac:spMkLst>
            <pc:docMk/>
            <pc:sldMk cId="2842230963" sldId="262"/>
            <ac:spMk id="10" creationId="{3386E50C-511D-94E0-0246-4ABA7A32A3DB}"/>
          </ac:spMkLst>
        </pc:spChg>
        <pc:spChg chg="del">
          <ac:chgData name="Charlotte Wray" userId="d4e7f8c2-a64c-401f-9149-376740b8b3de" providerId="ADAL" clId="{76BAAE34-271D-4BC2-95B2-BABDA99A247D}" dt="2023-03-21T16:32:02.959" v="20" actId="478"/>
          <ac:spMkLst>
            <pc:docMk/>
            <pc:sldMk cId="2842230963" sldId="262"/>
            <ac:spMk id="12" creationId="{6D983A3C-25E6-97DE-2F34-1D6D050D1735}"/>
          </ac:spMkLst>
        </pc:spChg>
        <pc:spChg chg="del">
          <ac:chgData name="Charlotte Wray" userId="d4e7f8c2-a64c-401f-9149-376740b8b3de" providerId="ADAL" clId="{76BAAE34-271D-4BC2-95B2-BABDA99A247D}" dt="2023-03-21T16:53:23.798" v="104" actId="478"/>
          <ac:spMkLst>
            <pc:docMk/>
            <pc:sldMk cId="2842230963" sldId="262"/>
            <ac:spMk id="19" creationId="{6F397639-949D-5E99-F534-576A9663F689}"/>
          </ac:spMkLst>
        </pc:spChg>
        <pc:spChg chg="mod">
          <ac:chgData name="Charlotte Wray" userId="d4e7f8c2-a64c-401f-9149-376740b8b3de" providerId="ADAL" clId="{76BAAE34-271D-4BC2-95B2-BABDA99A247D}" dt="2023-03-21T16:48:20.701" v="94" actId="20577"/>
          <ac:spMkLst>
            <pc:docMk/>
            <pc:sldMk cId="2842230963" sldId="262"/>
            <ac:spMk id="21" creationId="{F27C33E9-6F65-0503-5446-C24761F356A2}"/>
          </ac:spMkLst>
        </pc:spChg>
        <pc:graphicFrameChg chg="modGraphic">
          <ac:chgData name="Charlotte Wray" userId="d4e7f8c2-a64c-401f-9149-376740b8b3de" providerId="ADAL" clId="{76BAAE34-271D-4BC2-95B2-BABDA99A247D}" dt="2023-04-04T15:10:02.621" v="200" actId="20577"/>
          <ac:graphicFrameMkLst>
            <pc:docMk/>
            <pc:sldMk cId="2842230963" sldId="262"/>
            <ac:graphicFrameMk id="6" creationId="{DFE4C0DA-1A02-8525-7B31-DB44ED720DAA}"/>
          </ac:graphicFrameMkLst>
        </pc:graphicFrameChg>
        <pc:picChg chg="add mod">
          <ac:chgData name="Charlotte Wray" userId="d4e7f8c2-a64c-401f-9149-376740b8b3de" providerId="ADAL" clId="{76BAAE34-271D-4BC2-95B2-BABDA99A247D}" dt="2023-03-21T16:36:06.504" v="58" actId="1076"/>
          <ac:picMkLst>
            <pc:docMk/>
            <pc:sldMk cId="2842230963" sldId="262"/>
            <ac:picMk id="9" creationId="{DC273373-C4C0-0103-F88D-248A5ED86A28}"/>
          </ac:picMkLst>
        </pc:picChg>
        <pc:picChg chg="add mod">
          <ac:chgData name="Charlotte Wray" userId="d4e7f8c2-a64c-401f-9149-376740b8b3de" providerId="ADAL" clId="{76BAAE34-271D-4BC2-95B2-BABDA99A247D}" dt="2023-04-04T15:19:41.252" v="212" actId="14100"/>
          <ac:picMkLst>
            <pc:docMk/>
            <pc:sldMk cId="2842230963" sldId="262"/>
            <ac:picMk id="12" creationId="{CC75DF70-6AB7-2C76-4F06-9DF8CF7E4F84}"/>
          </ac:picMkLst>
        </pc:picChg>
        <pc:picChg chg="add mod">
          <ac:chgData name="Charlotte Wray" userId="d4e7f8c2-a64c-401f-9149-376740b8b3de" providerId="ADAL" clId="{76BAAE34-271D-4BC2-95B2-BABDA99A247D}" dt="2023-03-21T16:51:28.779" v="100" actId="1076"/>
          <ac:picMkLst>
            <pc:docMk/>
            <pc:sldMk cId="2842230963" sldId="262"/>
            <ac:picMk id="13" creationId="{A2F6B172-7FD8-7967-1CF4-E61E8F9ED6A2}"/>
          </ac:picMkLst>
        </pc:picChg>
        <pc:picChg chg="add mod">
          <ac:chgData name="Charlotte Wray" userId="d4e7f8c2-a64c-401f-9149-376740b8b3de" providerId="ADAL" clId="{76BAAE34-271D-4BC2-95B2-BABDA99A247D}" dt="2023-04-04T15:19:37.619" v="211" actId="1076"/>
          <ac:picMkLst>
            <pc:docMk/>
            <pc:sldMk cId="2842230963" sldId="262"/>
            <ac:picMk id="15" creationId="{CF8527B9-9F1E-AEF7-09C0-25CCAE487259}"/>
          </ac:picMkLst>
        </pc:picChg>
      </pc:sldChg>
      <pc:sldChg chg="addSp delSp modSp mod">
        <pc:chgData name="Charlotte Wray" userId="d4e7f8c2-a64c-401f-9149-376740b8b3de" providerId="ADAL" clId="{76BAAE34-271D-4BC2-95B2-BABDA99A247D}" dt="2023-03-21T16:53:41.676" v="106" actId="1076"/>
        <pc:sldMkLst>
          <pc:docMk/>
          <pc:sldMk cId="2403745221" sldId="263"/>
        </pc:sldMkLst>
        <pc:spChg chg="mod">
          <ac:chgData name="Charlotte Wray" userId="d4e7f8c2-a64c-401f-9149-376740b8b3de" providerId="ADAL" clId="{76BAAE34-271D-4BC2-95B2-BABDA99A247D}" dt="2023-03-21T16:36:36.544" v="66" actId="20577"/>
          <ac:spMkLst>
            <pc:docMk/>
            <pc:sldMk cId="2403745221" sldId="263"/>
            <ac:spMk id="8" creationId="{ED475DA0-261F-3DBD-A5C8-A74954710412}"/>
          </ac:spMkLst>
        </pc:spChg>
        <pc:spChg chg="mod">
          <ac:chgData name="Charlotte Wray" userId="d4e7f8c2-a64c-401f-9149-376740b8b3de" providerId="ADAL" clId="{76BAAE34-271D-4BC2-95B2-BABDA99A247D}" dt="2023-03-21T16:53:38.951" v="105" actId="1076"/>
          <ac:spMkLst>
            <pc:docMk/>
            <pc:sldMk cId="2403745221" sldId="263"/>
            <ac:spMk id="10" creationId="{D042453D-BEC9-84DF-1A00-FD1397DE04A3}"/>
          </ac:spMkLst>
        </pc:spChg>
        <pc:spChg chg="del">
          <ac:chgData name="Charlotte Wray" userId="d4e7f8c2-a64c-401f-9149-376740b8b3de" providerId="ADAL" clId="{76BAAE34-271D-4BC2-95B2-BABDA99A247D}" dt="2023-03-21T16:52:37.300" v="101" actId="478"/>
          <ac:spMkLst>
            <pc:docMk/>
            <pc:sldMk cId="2403745221" sldId="263"/>
            <ac:spMk id="21" creationId="{2E62D595-400B-BC1A-CA2C-EB01DF01A35E}"/>
          </ac:spMkLst>
        </pc:spChg>
        <pc:spChg chg="del">
          <ac:chgData name="Charlotte Wray" userId="d4e7f8c2-a64c-401f-9149-376740b8b3de" providerId="ADAL" clId="{76BAAE34-271D-4BC2-95B2-BABDA99A247D}" dt="2023-03-21T16:52:39.938" v="102" actId="478"/>
          <ac:spMkLst>
            <pc:docMk/>
            <pc:sldMk cId="2403745221" sldId="263"/>
            <ac:spMk id="25" creationId="{49EB4D64-6FE4-F9B8-BA9F-6FD14246DCEF}"/>
          </ac:spMkLst>
        </pc:spChg>
        <pc:picChg chg="mod">
          <ac:chgData name="Charlotte Wray" userId="d4e7f8c2-a64c-401f-9149-376740b8b3de" providerId="ADAL" clId="{76BAAE34-271D-4BC2-95B2-BABDA99A247D}" dt="2023-03-21T16:36:21.325" v="59" actId="1076"/>
          <ac:picMkLst>
            <pc:docMk/>
            <pc:sldMk cId="2403745221" sldId="263"/>
            <ac:picMk id="6" creationId="{00000000-0000-0000-0000-000000000000}"/>
          </ac:picMkLst>
        </pc:picChg>
        <pc:picChg chg="add mod">
          <ac:chgData name="Charlotte Wray" userId="d4e7f8c2-a64c-401f-9149-376740b8b3de" providerId="ADAL" clId="{76BAAE34-271D-4BC2-95B2-BABDA99A247D}" dt="2023-03-21T16:53:41.676" v="106" actId="1076"/>
          <ac:picMkLst>
            <pc:docMk/>
            <pc:sldMk cId="2403745221" sldId="263"/>
            <ac:picMk id="9" creationId="{B8C67D92-7785-EEAE-B521-DE4A98F1CE41}"/>
          </ac:picMkLst>
        </pc:picChg>
        <pc:picChg chg="add mod">
          <ac:chgData name="Charlotte Wray" userId="d4e7f8c2-a64c-401f-9149-376740b8b3de" providerId="ADAL" clId="{76BAAE34-271D-4BC2-95B2-BABDA99A247D}" dt="2023-03-21T16:46:13.076" v="84" actId="1076"/>
          <ac:picMkLst>
            <pc:docMk/>
            <pc:sldMk cId="2403745221" sldId="263"/>
            <ac:picMk id="12" creationId="{C92BCAA4-2F21-8DAE-DF84-52B497B947ED}"/>
          </ac:picMkLst>
        </pc:picChg>
      </pc:sldChg>
      <pc:sldChg chg="modSp mod">
        <pc:chgData name="Charlotte Wray" userId="d4e7f8c2-a64c-401f-9149-376740b8b3de" providerId="ADAL" clId="{76BAAE34-271D-4BC2-95B2-BABDA99A247D}" dt="2023-04-04T15:20:20.295" v="216" actId="20577"/>
        <pc:sldMkLst>
          <pc:docMk/>
          <pc:sldMk cId="1332700951" sldId="265"/>
        </pc:sldMkLst>
        <pc:spChg chg="mod">
          <ac:chgData name="Charlotte Wray" userId="d4e7f8c2-a64c-401f-9149-376740b8b3de" providerId="ADAL" clId="{76BAAE34-271D-4BC2-95B2-BABDA99A247D}" dt="2023-04-04T15:20:20.295" v="216" actId="20577"/>
          <ac:spMkLst>
            <pc:docMk/>
            <pc:sldMk cId="1332700951" sldId="265"/>
            <ac:spMk id="4" creationId="{91990741-D7F9-8B88-1F09-D157B3B34FBC}"/>
          </ac:spMkLst>
        </pc:spChg>
      </pc:sldChg>
      <pc:sldChg chg="modSp mod">
        <pc:chgData name="Charlotte Wray" userId="d4e7f8c2-a64c-401f-9149-376740b8b3de" providerId="ADAL" clId="{76BAAE34-271D-4BC2-95B2-BABDA99A247D}" dt="2023-04-04T15:20:14.131" v="214" actId="20577"/>
        <pc:sldMkLst>
          <pc:docMk/>
          <pc:sldMk cId="2946140230" sldId="267"/>
        </pc:sldMkLst>
        <pc:spChg chg="mod">
          <ac:chgData name="Charlotte Wray" userId="d4e7f8c2-a64c-401f-9149-376740b8b3de" providerId="ADAL" clId="{76BAAE34-271D-4BC2-95B2-BABDA99A247D}" dt="2023-04-04T15:20:14.131" v="214" actId="20577"/>
          <ac:spMkLst>
            <pc:docMk/>
            <pc:sldMk cId="2946140230" sldId="267"/>
            <ac:spMk id="7" creationId="{1BD3057F-6F91-9B3C-CC06-71AA44F33F17}"/>
          </ac:spMkLst>
        </pc:spChg>
      </pc:sldChg>
      <pc:sldChg chg="modSp mod">
        <pc:chgData name="Charlotte Wray" userId="d4e7f8c2-a64c-401f-9149-376740b8b3de" providerId="ADAL" clId="{76BAAE34-271D-4BC2-95B2-BABDA99A247D}" dt="2023-03-21T16:47:26.187" v="85" actId="1076"/>
        <pc:sldMkLst>
          <pc:docMk/>
          <pc:sldMk cId="1760738236" sldId="268"/>
        </pc:sldMkLst>
        <pc:spChg chg="mod">
          <ac:chgData name="Charlotte Wray" userId="d4e7f8c2-a64c-401f-9149-376740b8b3de" providerId="ADAL" clId="{76BAAE34-271D-4BC2-95B2-BABDA99A247D}" dt="2023-03-21T16:47:26.187" v="85" actId="1076"/>
          <ac:spMkLst>
            <pc:docMk/>
            <pc:sldMk cId="1760738236" sldId="268"/>
            <ac:spMk id="16" creationId="{85E40E09-C4BE-097E-5D7D-9B19F56D2CFE}"/>
          </ac:spMkLst>
        </pc:spChg>
      </pc:sldChg>
    </pc:docChg>
  </pc:docChgLst>
  <pc:docChgLst>
    <pc:chgData name="Charlotte Wray" userId="S::cwray@exmoor-nationalpark.gov.uk::d4e7f8c2-a64c-401f-9149-376740b8b3de" providerId="AD" clId="Web-{D7BD60D0-6786-4085-9D29-21EA3F20ECC7}"/>
    <pc:docChg chg="modSld">
      <pc:chgData name="Charlotte Wray" userId="S::cwray@exmoor-nationalpark.gov.uk::d4e7f8c2-a64c-401f-9149-376740b8b3de" providerId="AD" clId="Web-{D7BD60D0-6786-4085-9D29-21EA3F20ECC7}" dt="2023-05-10T09:12:16.183" v="14" actId="20577"/>
      <pc:docMkLst>
        <pc:docMk/>
      </pc:docMkLst>
      <pc:sldChg chg="modSp">
        <pc:chgData name="Charlotte Wray" userId="S::cwray@exmoor-nationalpark.gov.uk::d4e7f8c2-a64c-401f-9149-376740b8b3de" providerId="AD" clId="Web-{D7BD60D0-6786-4085-9D29-21EA3F20ECC7}" dt="2023-05-10T09:12:16.183" v="14" actId="20577"/>
        <pc:sldMkLst>
          <pc:docMk/>
          <pc:sldMk cId="2946140230" sldId="267"/>
        </pc:sldMkLst>
        <pc:spChg chg="mod">
          <ac:chgData name="Charlotte Wray" userId="S::cwray@exmoor-nationalpark.gov.uk::d4e7f8c2-a64c-401f-9149-376740b8b3de" providerId="AD" clId="Web-{D7BD60D0-6786-4085-9D29-21EA3F20ECC7}" dt="2023-05-10T09:12:16.183" v="14" actId="20577"/>
          <ac:spMkLst>
            <pc:docMk/>
            <pc:sldMk cId="2946140230" sldId="267"/>
            <ac:spMk id="7" creationId="{1BD3057F-6F91-9B3C-CC06-71AA44F33F17}"/>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08BBD74-CBD2-491E-87CF-3CD4F7686B56}" type="datetimeFigureOut">
              <a:rPr lang="en-GB" smtClean="0"/>
              <a:t>10/05/2023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56E59F-EC2E-47CF-B8DF-EB31A189F006}" type="slidenum">
              <a:rPr lang="en-GB" smtClean="0"/>
              <a:t>‹#›</a:t>
            </a:fld>
            <a:endParaRPr lang="en-GB"/>
          </a:p>
        </p:txBody>
      </p:sp>
    </p:spTree>
    <p:extLst>
      <p:ext uri="{BB962C8B-B14F-4D97-AF65-F5344CB8AC3E}">
        <p14:creationId xmlns:p14="http://schemas.microsoft.com/office/powerpoint/2010/main" val="4247356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8BBD74-CBD2-491E-87CF-3CD4F7686B56}" type="datetimeFigureOut">
              <a:rPr lang="en-GB" smtClean="0"/>
              <a:t>10/05/2023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56E59F-EC2E-47CF-B8DF-EB31A189F006}" type="slidenum">
              <a:rPr lang="en-GB" smtClean="0"/>
              <a:t>‹#›</a:t>
            </a:fld>
            <a:endParaRPr lang="en-GB"/>
          </a:p>
        </p:txBody>
      </p:sp>
    </p:spTree>
    <p:extLst>
      <p:ext uri="{BB962C8B-B14F-4D97-AF65-F5344CB8AC3E}">
        <p14:creationId xmlns:p14="http://schemas.microsoft.com/office/powerpoint/2010/main" val="3654551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8BBD74-CBD2-491E-87CF-3CD4F7686B56}" type="datetimeFigureOut">
              <a:rPr lang="en-GB" smtClean="0"/>
              <a:t>10/05/2023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56E59F-EC2E-47CF-B8DF-EB31A189F006}" type="slidenum">
              <a:rPr lang="en-GB" smtClean="0"/>
              <a:t>‹#›</a:t>
            </a:fld>
            <a:endParaRPr lang="en-GB"/>
          </a:p>
        </p:txBody>
      </p:sp>
    </p:spTree>
    <p:extLst>
      <p:ext uri="{BB962C8B-B14F-4D97-AF65-F5344CB8AC3E}">
        <p14:creationId xmlns:p14="http://schemas.microsoft.com/office/powerpoint/2010/main" val="3284953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8BBD74-CBD2-491E-87CF-3CD4F7686B56}" type="datetimeFigureOut">
              <a:rPr lang="en-GB" smtClean="0"/>
              <a:t>10/05/2023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56E59F-EC2E-47CF-B8DF-EB31A189F006}" type="slidenum">
              <a:rPr lang="en-GB" smtClean="0"/>
              <a:t>‹#›</a:t>
            </a:fld>
            <a:endParaRPr lang="en-GB"/>
          </a:p>
        </p:txBody>
      </p:sp>
    </p:spTree>
    <p:extLst>
      <p:ext uri="{BB962C8B-B14F-4D97-AF65-F5344CB8AC3E}">
        <p14:creationId xmlns:p14="http://schemas.microsoft.com/office/powerpoint/2010/main" val="962519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8BBD74-CBD2-491E-87CF-3CD4F7686B56}" type="datetimeFigureOut">
              <a:rPr lang="en-GB" smtClean="0"/>
              <a:t>10/05/2023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56E59F-EC2E-47CF-B8DF-EB31A189F006}" type="slidenum">
              <a:rPr lang="en-GB" smtClean="0"/>
              <a:t>‹#›</a:t>
            </a:fld>
            <a:endParaRPr lang="en-GB"/>
          </a:p>
        </p:txBody>
      </p:sp>
    </p:spTree>
    <p:extLst>
      <p:ext uri="{BB962C8B-B14F-4D97-AF65-F5344CB8AC3E}">
        <p14:creationId xmlns:p14="http://schemas.microsoft.com/office/powerpoint/2010/main" val="1870147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08BBD74-CBD2-491E-87CF-3CD4F7686B56}" type="datetimeFigureOut">
              <a:rPr lang="en-GB" smtClean="0"/>
              <a:t>10/05/2023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56E59F-EC2E-47CF-B8DF-EB31A189F006}" type="slidenum">
              <a:rPr lang="en-GB" smtClean="0"/>
              <a:t>‹#›</a:t>
            </a:fld>
            <a:endParaRPr lang="en-GB"/>
          </a:p>
        </p:txBody>
      </p:sp>
    </p:spTree>
    <p:extLst>
      <p:ext uri="{BB962C8B-B14F-4D97-AF65-F5344CB8AC3E}">
        <p14:creationId xmlns:p14="http://schemas.microsoft.com/office/powerpoint/2010/main" val="2388109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08BBD74-CBD2-491E-87CF-3CD4F7686B56}" type="datetimeFigureOut">
              <a:rPr lang="en-GB" smtClean="0"/>
              <a:t>10/05/2023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656E59F-EC2E-47CF-B8DF-EB31A189F006}" type="slidenum">
              <a:rPr lang="en-GB" smtClean="0"/>
              <a:t>‹#›</a:t>
            </a:fld>
            <a:endParaRPr lang="en-GB"/>
          </a:p>
        </p:txBody>
      </p:sp>
    </p:spTree>
    <p:extLst>
      <p:ext uri="{BB962C8B-B14F-4D97-AF65-F5344CB8AC3E}">
        <p14:creationId xmlns:p14="http://schemas.microsoft.com/office/powerpoint/2010/main" val="3646367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08BBD74-CBD2-491E-87CF-3CD4F7686B56}" type="datetimeFigureOut">
              <a:rPr lang="en-GB" smtClean="0"/>
              <a:t>10/05/2023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656E59F-EC2E-47CF-B8DF-EB31A189F006}" type="slidenum">
              <a:rPr lang="en-GB" smtClean="0"/>
              <a:t>‹#›</a:t>
            </a:fld>
            <a:endParaRPr lang="en-GB"/>
          </a:p>
        </p:txBody>
      </p:sp>
    </p:spTree>
    <p:extLst>
      <p:ext uri="{BB962C8B-B14F-4D97-AF65-F5344CB8AC3E}">
        <p14:creationId xmlns:p14="http://schemas.microsoft.com/office/powerpoint/2010/main" val="2736986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8BBD74-CBD2-491E-87CF-3CD4F7686B56}" type="datetimeFigureOut">
              <a:rPr lang="en-GB" smtClean="0"/>
              <a:t>10/05/2023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656E59F-EC2E-47CF-B8DF-EB31A189F006}" type="slidenum">
              <a:rPr lang="en-GB" smtClean="0"/>
              <a:t>‹#›</a:t>
            </a:fld>
            <a:endParaRPr lang="en-GB"/>
          </a:p>
        </p:txBody>
      </p:sp>
    </p:spTree>
    <p:extLst>
      <p:ext uri="{BB962C8B-B14F-4D97-AF65-F5344CB8AC3E}">
        <p14:creationId xmlns:p14="http://schemas.microsoft.com/office/powerpoint/2010/main" val="3338635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8BBD74-CBD2-491E-87CF-3CD4F7686B56}" type="datetimeFigureOut">
              <a:rPr lang="en-GB" smtClean="0"/>
              <a:t>10/05/2023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56E59F-EC2E-47CF-B8DF-EB31A189F006}" type="slidenum">
              <a:rPr lang="en-GB" smtClean="0"/>
              <a:t>‹#›</a:t>
            </a:fld>
            <a:endParaRPr lang="en-GB"/>
          </a:p>
        </p:txBody>
      </p:sp>
    </p:spTree>
    <p:extLst>
      <p:ext uri="{BB962C8B-B14F-4D97-AF65-F5344CB8AC3E}">
        <p14:creationId xmlns:p14="http://schemas.microsoft.com/office/powerpoint/2010/main" val="3898718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8BBD74-CBD2-491E-87CF-3CD4F7686B56}" type="datetimeFigureOut">
              <a:rPr lang="en-GB" smtClean="0"/>
              <a:t>10/05/2023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56E59F-EC2E-47CF-B8DF-EB31A189F006}" type="slidenum">
              <a:rPr lang="en-GB" smtClean="0"/>
              <a:t>‹#›</a:t>
            </a:fld>
            <a:endParaRPr lang="en-GB"/>
          </a:p>
        </p:txBody>
      </p:sp>
    </p:spTree>
    <p:extLst>
      <p:ext uri="{BB962C8B-B14F-4D97-AF65-F5344CB8AC3E}">
        <p14:creationId xmlns:p14="http://schemas.microsoft.com/office/powerpoint/2010/main" val="3168119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8BBD74-CBD2-491E-87CF-3CD4F7686B56}" type="datetimeFigureOut">
              <a:rPr lang="en-GB" smtClean="0"/>
              <a:t>10/05/2023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6E59F-EC2E-47CF-B8DF-EB31A189F006}" type="slidenum">
              <a:rPr lang="en-GB" smtClean="0"/>
              <a:t>‹#›</a:t>
            </a:fld>
            <a:endParaRPr lang="en-GB"/>
          </a:p>
        </p:txBody>
      </p:sp>
    </p:spTree>
    <p:extLst>
      <p:ext uri="{BB962C8B-B14F-4D97-AF65-F5344CB8AC3E}">
        <p14:creationId xmlns:p14="http://schemas.microsoft.com/office/powerpoint/2010/main" val="1163415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1.jp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6.jp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13">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395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8200" y="171162"/>
            <a:ext cx="2840182" cy="2371148"/>
          </a:xfrm>
        </p:spPr>
        <p:txBody>
          <a:bodyPr vert="horz" lIns="91440" tIns="45720" rIns="91440" bIns="45720" rtlCol="0" anchor="ctr">
            <a:normAutofit/>
          </a:bodyPr>
          <a:lstStyle/>
          <a:p>
            <a:pPr algn="l"/>
            <a:r>
              <a:rPr lang="en-US" sz="3200" kern="1200">
                <a:solidFill>
                  <a:srgbClr val="FFFFFF"/>
                </a:solidFill>
                <a:latin typeface="+mj-lt"/>
                <a:ea typeface="+mj-ea"/>
                <a:cs typeface="+mj-cs"/>
              </a:rPr>
              <a:t> </a:t>
            </a:r>
          </a:p>
        </p:txBody>
      </p:sp>
      <p:pic>
        <p:nvPicPr>
          <p:cNvPr id="9" name="Picture 8">
            <a:extLst>
              <a:ext uri="{FF2B5EF4-FFF2-40B4-BE49-F238E27FC236}">
                <a16:creationId xmlns:a16="http://schemas.microsoft.com/office/drawing/2014/main" id="{372127E2-B97F-1035-117D-CCC7EB4D8627}"/>
              </a:ext>
            </a:extLst>
          </p:cNvPr>
          <p:cNvPicPr>
            <a:picLocks noChangeAspect="1"/>
          </p:cNvPicPr>
          <p:nvPr/>
        </p:nvPicPr>
        <p:blipFill>
          <a:blip r:embed="rId2"/>
          <a:stretch>
            <a:fillRect/>
          </a:stretch>
        </p:blipFill>
        <p:spPr>
          <a:xfrm>
            <a:off x="4480712" y="640080"/>
            <a:ext cx="6801978" cy="5578816"/>
          </a:xfrm>
          <a:prstGeom prst="rect">
            <a:avLst/>
          </a:prstGeom>
        </p:spPr>
      </p:pic>
      <p:sp>
        <p:nvSpPr>
          <p:cNvPr id="7" name="TextBox 6"/>
          <p:cNvSpPr txBox="1"/>
          <p:nvPr/>
        </p:nvSpPr>
        <p:spPr>
          <a:xfrm>
            <a:off x="5645427" y="282205"/>
            <a:ext cx="6069495" cy="1569660"/>
          </a:xfrm>
          <a:prstGeom prst="rect">
            <a:avLst/>
          </a:prstGeom>
          <a:noFill/>
        </p:spPr>
        <p:txBody>
          <a:bodyPr wrap="square" rtlCol="0">
            <a:spAutoFit/>
          </a:bodyPr>
          <a:lstStyle/>
          <a:p>
            <a:pPr>
              <a:spcAft>
                <a:spcPts val="600"/>
              </a:spcAft>
            </a:pPr>
            <a:r>
              <a:rPr lang="en-GB" sz="4800" dirty="0">
                <a:latin typeface="Arial" panose="020B0604020202020204" pitchFamily="34" charset="0"/>
                <a:cs typeface="Arial" panose="020B0604020202020204" pitchFamily="34" charset="0"/>
              </a:rPr>
              <a:t>The </a:t>
            </a:r>
            <a:r>
              <a:rPr lang="en-GB" sz="4800" dirty="0" err="1">
                <a:latin typeface="Arial" panose="020B0604020202020204" pitchFamily="34" charset="0"/>
                <a:cs typeface="Arial" panose="020B0604020202020204" pitchFamily="34" charset="0"/>
              </a:rPr>
              <a:t>Heddon’s</a:t>
            </a:r>
            <a:r>
              <a:rPr lang="en-GB" sz="4800" dirty="0">
                <a:latin typeface="Arial" panose="020B0604020202020204" pitchFamily="34" charset="0"/>
                <a:cs typeface="Arial" panose="020B0604020202020204" pitchFamily="34" charset="0"/>
              </a:rPr>
              <a:t> Mouth Story</a:t>
            </a:r>
          </a:p>
        </p:txBody>
      </p:sp>
      <p:pic>
        <p:nvPicPr>
          <p:cNvPr id="5" name="Picture 4" descr="A small beach with a stone lime kiln to the left and a cliff to the right with the sea and a small beach in between beneath a grey sky.">
            <a:extLst>
              <a:ext uri="{FF2B5EF4-FFF2-40B4-BE49-F238E27FC236}">
                <a16:creationId xmlns:a16="http://schemas.microsoft.com/office/drawing/2014/main" id="{4C94F42D-C1F8-E47E-6655-8CCC37A76E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175" y="3261035"/>
            <a:ext cx="4469471" cy="3354660"/>
          </a:xfrm>
          <a:prstGeom prst="ellipse">
            <a:avLst/>
          </a:prstGeom>
          <a:ln>
            <a:noFill/>
          </a:ln>
          <a:effectLst>
            <a:softEdge rad="112500"/>
          </a:effectLst>
        </p:spPr>
      </p:pic>
    </p:spTree>
    <p:extLst>
      <p:ext uri="{BB962C8B-B14F-4D97-AF65-F5344CB8AC3E}">
        <p14:creationId xmlns:p14="http://schemas.microsoft.com/office/powerpoint/2010/main" val="266391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FC037-C9C6-DD75-A5DC-83DEE79FFDB3}"/>
              </a:ext>
            </a:extLst>
          </p:cNvPr>
          <p:cNvPicPr>
            <a:picLocks noChangeAspect="1"/>
          </p:cNvPicPr>
          <p:nvPr/>
        </p:nvPicPr>
        <p:blipFill rotWithShape="1">
          <a:blip r:embed="rId2"/>
          <a:srcRect t="28606" b="22547"/>
          <a:stretch/>
        </p:blipFill>
        <p:spPr>
          <a:xfrm>
            <a:off x="9293266" y="226691"/>
            <a:ext cx="2743159" cy="1099000"/>
          </a:xfrm>
          <a:prstGeom prst="rect">
            <a:avLst/>
          </a:prstGeom>
        </p:spPr>
      </p:pic>
      <p:sp>
        <p:nvSpPr>
          <p:cNvPr id="2" name="Title 1"/>
          <p:cNvSpPr>
            <a:spLocks noGrp="1"/>
          </p:cNvSpPr>
          <p:nvPr>
            <p:ph type="title"/>
          </p:nvPr>
        </p:nvSpPr>
        <p:spPr>
          <a:xfrm>
            <a:off x="0" y="396962"/>
            <a:ext cx="8870950" cy="1420650"/>
          </a:xfrm>
        </p:spPr>
        <p:txBody>
          <a:bodyPr>
            <a:noAutofit/>
          </a:bodyPr>
          <a:lstStyle/>
          <a:p>
            <a:r>
              <a:rPr lang="en-GB" sz="2800" dirty="0">
                <a:latin typeface="Arial" panose="020B0604020202020204" pitchFamily="34" charset="0"/>
                <a:cs typeface="Arial" panose="020B0604020202020204" pitchFamily="34" charset="0"/>
              </a:rPr>
              <a:t>Most of all </a:t>
            </a:r>
            <a:r>
              <a:rPr lang="en-GB" sz="2800" dirty="0" err="1">
                <a:latin typeface="Arial" panose="020B0604020202020204" pitchFamily="34" charset="0"/>
                <a:cs typeface="Arial" panose="020B0604020202020204" pitchFamily="34" charset="0"/>
              </a:rPr>
              <a:t>Heddon’s</a:t>
            </a:r>
            <a:r>
              <a:rPr lang="en-GB" sz="2800" dirty="0">
                <a:latin typeface="Arial" panose="020B0604020202020204" pitchFamily="34" charset="0"/>
                <a:cs typeface="Arial" panose="020B0604020202020204" pitchFamily="34" charset="0"/>
              </a:rPr>
              <a:t> Mouth is a place where I can enjoy </a:t>
            </a:r>
            <a:r>
              <a:rPr lang="en-GB" sz="2800">
                <a:latin typeface="Arial" panose="020B0604020202020204" pitchFamily="34" charset="0"/>
                <a:cs typeface="Arial" panose="020B0604020202020204" pitchFamily="34" charset="0"/>
              </a:rPr>
              <a:t>time outdoors</a:t>
            </a:r>
            <a:endParaRPr lang="en-GB" sz="2800" dirty="0">
              <a:latin typeface="Arial" panose="020B0604020202020204" pitchFamily="34" charset="0"/>
              <a:cs typeface="Arial" panose="020B0604020202020204" pitchFamily="34" charset="0"/>
            </a:endParaRPr>
          </a:p>
        </p:txBody>
      </p:sp>
      <p:pic>
        <p:nvPicPr>
          <p:cNvPr id="6" name="Picture 5" descr="A small beach with a stone lime kiln to the left and a cliff to the right with the sea and a small beach in between beneath a grey sky.">
            <a:extLst>
              <a:ext uri="{FF2B5EF4-FFF2-40B4-BE49-F238E27FC236}">
                <a16:creationId xmlns:a16="http://schemas.microsoft.com/office/drawing/2014/main" id="{BBE0699F-2643-5FD8-23EC-FCF0DA8C48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3465" y="1816016"/>
            <a:ext cx="6188643" cy="4645022"/>
          </a:xfrm>
          <a:prstGeom prst="ellipse">
            <a:avLst/>
          </a:prstGeom>
          <a:ln>
            <a:noFill/>
          </a:ln>
          <a:effectLst>
            <a:softEdge rad="112500"/>
          </a:effectLst>
        </p:spPr>
      </p:pic>
    </p:spTree>
    <p:extLst>
      <p:ext uri="{BB962C8B-B14F-4D97-AF65-F5344CB8AC3E}">
        <p14:creationId xmlns:p14="http://schemas.microsoft.com/office/powerpoint/2010/main" val="3781058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BB1112-876D-17D0-477F-975E109722FD}"/>
              </a:ext>
            </a:extLst>
          </p:cNvPr>
          <p:cNvPicPr>
            <a:picLocks noChangeAspect="1"/>
          </p:cNvPicPr>
          <p:nvPr/>
        </p:nvPicPr>
        <p:blipFill rotWithShape="1">
          <a:blip r:embed="rId2"/>
          <a:srcRect t="28606" b="22547"/>
          <a:stretch/>
        </p:blipFill>
        <p:spPr>
          <a:xfrm>
            <a:off x="9293266" y="226691"/>
            <a:ext cx="2743159" cy="1099000"/>
          </a:xfrm>
          <a:prstGeom prst="rect">
            <a:avLst/>
          </a:prstGeom>
        </p:spPr>
      </p:pic>
      <p:sp>
        <p:nvSpPr>
          <p:cNvPr id="6" name="Title 5">
            <a:extLst>
              <a:ext uri="{FF2B5EF4-FFF2-40B4-BE49-F238E27FC236}">
                <a16:creationId xmlns:a16="http://schemas.microsoft.com/office/drawing/2014/main" id="{DE956AC3-2548-1CC7-439E-13E051835623}"/>
              </a:ext>
            </a:extLst>
          </p:cNvPr>
          <p:cNvSpPr>
            <a:spLocks noGrp="1"/>
          </p:cNvSpPr>
          <p:nvPr>
            <p:ph type="title"/>
          </p:nvPr>
        </p:nvSpPr>
        <p:spPr/>
        <p:txBody>
          <a:bodyPr>
            <a:normAutofit/>
          </a:bodyPr>
          <a:lstStyle/>
          <a:p>
            <a:r>
              <a:rPr lang="en-GB" sz="2500" dirty="0">
                <a:latin typeface="Arial" panose="020B0604020202020204" pitchFamily="34" charset="0"/>
                <a:cs typeface="Arial" panose="020B0604020202020204" pitchFamily="34" charset="0"/>
              </a:rPr>
              <a:t>Some additional information for my visit</a:t>
            </a:r>
            <a:endParaRPr lang="en-US" sz="2500" dirty="0">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1BD3057F-6F91-9B3C-CC06-71AA44F33F17}"/>
              </a:ext>
            </a:extLst>
          </p:cNvPr>
          <p:cNvSpPr>
            <a:spLocks noGrp="1"/>
          </p:cNvSpPr>
          <p:nvPr>
            <p:ph idx="1"/>
          </p:nvPr>
        </p:nvSpPr>
        <p:spPr/>
        <p:txBody>
          <a:bodyPr vert="horz" lIns="91440" tIns="45720" rIns="91440" bIns="45720" rtlCol="0" anchor="t">
            <a:normAutofit/>
          </a:bodyPr>
          <a:lstStyle/>
          <a:p>
            <a:r>
              <a:rPr lang="en-GB" sz="2400" dirty="0">
                <a:latin typeface="Arial" panose="020B0604020202020204" pitchFamily="34" charset="0"/>
                <a:cs typeface="Arial" panose="020B0604020202020204" pitchFamily="34" charset="0"/>
              </a:rPr>
              <a:t>This Sensory Story starts from the National Trust pay and display car park at The Hunter’s Inn EX31 4PY</a:t>
            </a:r>
          </a:p>
          <a:p>
            <a:r>
              <a:rPr lang="en-GB" sz="2400" dirty="0">
                <a:latin typeface="Arial"/>
                <a:cs typeface="Arial"/>
              </a:rPr>
              <a:t>This car park has public toilets open daily</a:t>
            </a:r>
          </a:p>
          <a:p>
            <a:r>
              <a:rPr lang="en-GB" sz="2400" dirty="0">
                <a:latin typeface="Arial"/>
                <a:cs typeface="Arial"/>
              </a:rPr>
              <a:t>There is a National Trust cafe next to the car park (open in season) and a pub open all year round</a:t>
            </a:r>
          </a:p>
        </p:txBody>
      </p:sp>
    </p:spTree>
    <p:extLst>
      <p:ext uri="{BB962C8B-B14F-4D97-AF65-F5344CB8AC3E}">
        <p14:creationId xmlns:p14="http://schemas.microsoft.com/office/powerpoint/2010/main" val="2946140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13">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395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8200" y="171162"/>
            <a:ext cx="2840182" cy="2371148"/>
          </a:xfrm>
        </p:spPr>
        <p:txBody>
          <a:bodyPr vert="horz" lIns="91440" tIns="45720" rIns="91440" bIns="45720" rtlCol="0" anchor="ctr">
            <a:normAutofit/>
          </a:bodyPr>
          <a:lstStyle/>
          <a:p>
            <a:pPr algn="l"/>
            <a:r>
              <a:rPr lang="en-US" sz="3200" kern="1200">
                <a:solidFill>
                  <a:srgbClr val="FFFFFF"/>
                </a:solidFill>
                <a:latin typeface="+mj-lt"/>
                <a:ea typeface="+mj-ea"/>
                <a:cs typeface="+mj-cs"/>
              </a:rPr>
              <a:t> </a:t>
            </a:r>
          </a:p>
        </p:txBody>
      </p:sp>
      <p:pic>
        <p:nvPicPr>
          <p:cNvPr id="9" name="Picture 8">
            <a:extLst>
              <a:ext uri="{FF2B5EF4-FFF2-40B4-BE49-F238E27FC236}">
                <a16:creationId xmlns:a16="http://schemas.microsoft.com/office/drawing/2014/main" id="{372127E2-B97F-1035-117D-CCC7EB4D8627}"/>
              </a:ext>
            </a:extLst>
          </p:cNvPr>
          <p:cNvPicPr>
            <a:picLocks noChangeAspect="1"/>
          </p:cNvPicPr>
          <p:nvPr/>
        </p:nvPicPr>
        <p:blipFill>
          <a:blip r:embed="rId2"/>
          <a:stretch>
            <a:fillRect/>
          </a:stretch>
        </p:blipFill>
        <p:spPr>
          <a:xfrm>
            <a:off x="4480712" y="640080"/>
            <a:ext cx="6801978" cy="5578816"/>
          </a:xfrm>
          <a:prstGeom prst="rect">
            <a:avLst/>
          </a:prstGeom>
        </p:spPr>
      </p:pic>
      <p:sp>
        <p:nvSpPr>
          <p:cNvPr id="7" name="TextBox 6"/>
          <p:cNvSpPr txBox="1"/>
          <p:nvPr/>
        </p:nvSpPr>
        <p:spPr>
          <a:xfrm>
            <a:off x="5645427" y="282205"/>
            <a:ext cx="6069495" cy="1569660"/>
          </a:xfrm>
          <a:prstGeom prst="rect">
            <a:avLst/>
          </a:prstGeom>
          <a:noFill/>
        </p:spPr>
        <p:txBody>
          <a:bodyPr wrap="square" rtlCol="0">
            <a:spAutoFit/>
          </a:bodyPr>
          <a:lstStyle/>
          <a:p>
            <a:pPr>
              <a:spcAft>
                <a:spcPts val="600"/>
              </a:spcAft>
            </a:pPr>
            <a:r>
              <a:rPr lang="en-GB" sz="4800" dirty="0">
                <a:latin typeface="Arial" panose="020B0604020202020204" pitchFamily="34" charset="0"/>
                <a:cs typeface="Arial" panose="020B0604020202020204" pitchFamily="34" charset="0"/>
              </a:rPr>
              <a:t>The </a:t>
            </a:r>
            <a:r>
              <a:rPr lang="en-GB" sz="4800" dirty="0" err="1">
                <a:latin typeface="Arial" panose="020B0604020202020204" pitchFamily="34" charset="0"/>
                <a:cs typeface="Arial" panose="020B0604020202020204" pitchFamily="34" charset="0"/>
              </a:rPr>
              <a:t>Heddon’s</a:t>
            </a:r>
            <a:r>
              <a:rPr lang="en-GB" sz="4800" dirty="0">
                <a:latin typeface="Arial" panose="020B0604020202020204" pitchFamily="34" charset="0"/>
                <a:cs typeface="Arial" panose="020B0604020202020204" pitchFamily="34" charset="0"/>
              </a:rPr>
              <a:t> Mouth Story</a:t>
            </a:r>
          </a:p>
        </p:txBody>
      </p:sp>
      <p:sp>
        <p:nvSpPr>
          <p:cNvPr id="4" name="TextBox 3">
            <a:extLst>
              <a:ext uri="{FF2B5EF4-FFF2-40B4-BE49-F238E27FC236}">
                <a16:creationId xmlns:a16="http://schemas.microsoft.com/office/drawing/2014/main" id="{91990741-D7F9-8B88-1F09-D157B3B34FBC}"/>
              </a:ext>
            </a:extLst>
          </p:cNvPr>
          <p:cNvSpPr txBox="1"/>
          <p:nvPr/>
        </p:nvSpPr>
        <p:spPr>
          <a:xfrm>
            <a:off x="8072757" y="5812165"/>
            <a:ext cx="3944203" cy="1200329"/>
          </a:xfrm>
          <a:prstGeom prst="rect">
            <a:avLst/>
          </a:prstGeom>
          <a:noFill/>
        </p:spPr>
        <p:txBody>
          <a:bodyPr wrap="square" rtlCol="0">
            <a:spAutoFit/>
          </a:bodyPr>
          <a:lstStyle/>
          <a:p>
            <a:pPr algn="ctr"/>
            <a:r>
              <a:rPr lang="en-GB" dirty="0"/>
              <a:t>Produced For Exmoor National Park by Access &amp; Inclusion UK 2023</a:t>
            </a:r>
          </a:p>
          <a:p>
            <a:pPr algn="ctr"/>
            <a:r>
              <a:rPr lang="en-GB" dirty="0"/>
              <a:t>www.accessandinclusion.com</a:t>
            </a:r>
          </a:p>
          <a:p>
            <a:endParaRPr lang="en-GB" dirty="0"/>
          </a:p>
        </p:txBody>
      </p:sp>
      <p:pic>
        <p:nvPicPr>
          <p:cNvPr id="6" name="Picture 5" descr="A small beach with a stone lime kiln to the left and a cliff to the right with the sea and a small beach in between beneath a grey sky.">
            <a:extLst>
              <a:ext uri="{FF2B5EF4-FFF2-40B4-BE49-F238E27FC236}">
                <a16:creationId xmlns:a16="http://schemas.microsoft.com/office/drawing/2014/main" id="{3FC2F892-D18B-7666-6FC4-01FC25AA4D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175" y="3261035"/>
            <a:ext cx="4469471" cy="3354660"/>
          </a:xfrm>
          <a:prstGeom prst="ellipse">
            <a:avLst/>
          </a:prstGeom>
          <a:ln>
            <a:noFill/>
          </a:ln>
          <a:effectLst>
            <a:softEdge rad="112500"/>
          </a:effectLst>
        </p:spPr>
      </p:pic>
    </p:spTree>
    <p:extLst>
      <p:ext uri="{BB962C8B-B14F-4D97-AF65-F5344CB8AC3E}">
        <p14:creationId xmlns:p14="http://schemas.microsoft.com/office/powerpoint/2010/main" val="1332700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93" y="37721"/>
            <a:ext cx="9071783" cy="5444653"/>
          </a:xfrm>
        </p:spPr>
        <p:txBody>
          <a:bodyPr>
            <a:noAutofit/>
          </a:bodyPr>
          <a:lstStyle/>
          <a:p>
            <a:r>
              <a:rPr lang="en-GB" sz="2800" b="1" dirty="0" err="1">
                <a:solidFill>
                  <a:schemeClr val="bg1">
                    <a:lumMod val="10000"/>
                  </a:schemeClr>
                </a:solidFill>
                <a:latin typeface="Arial" panose="020B0604020202020204" pitchFamily="34" charset="0"/>
                <a:cs typeface="Arial" panose="020B0604020202020204" pitchFamily="34" charset="0"/>
              </a:rPr>
              <a:t>Heddon’s</a:t>
            </a:r>
            <a:r>
              <a:rPr lang="en-GB" sz="2800" b="1" dirty="0">
                <a:solidFill>
                  <a:schemeClr val="bg1">
                    <a:lumMod val="10000"/>
                  </a:schemeClr>
                </a:solidFill>
                <a:latin typeface="Arial" panose="020B0604020202020204" pitchFamily="34" charset="0"/>
                <a:cs typeface="Arial" panose="020B0604020202020204" pitchFamily="34" charset="0"/>
              </a:rPr>
              <a:t> Mouth </a:t>
            </a:r>
            <a:r>
              <a:rPr lang="en-GB" sz="2800" dirty="0">
                <a:solidFill>
                  <a:schemeClr val="bg1">
                    <a:lumMod val="10000"/>
                  </a:schemeClr>
                </a:solidFill>
                <a:latin typeface="Arial" panose="020B0604020202020204" pitchFamily="34" charset="0"/>
                <a:cs typeface="Arial" panose="020B0604020202020204" pitchFamily="34" charset="0"/>
              </a:rPr>
              <a:t>is an </a:t>
            </a:r>
            <a:r>
              <a:rPr lang="en-GB" sz="2800">
                <a:solidFill>
                  <a:schemeClr val="bg1">
                    <a:lumMod val="10000"/>
                  </a:schemeClr>
                </a:solidFill>
                <a:latin typeface="Arial" panose="020B0604020202020204" pitchFamily="34" charset="0"/>
                <a:cs typeface="Arial" panose="020B0604020202020204" pitchFamily="34" charset="0"/>
              </a:rPr>
              <a:t>outdoor area where the river runs out to the sea</a:t>
            </a:r>
            <a:br>
              <a:rPr lang="en-GB" sz="2800">
                <a:solidFill>
                  <a:schemeClr val="bg1">
                    <a:lumMod val="10000"/>
                  </a:schemeClr>
                </a:solidFill>
                <a:latin typeface="Arial" panose="020B0604020202020204" pitchFamily="34" charset="0"/>
                <a:cs typeface="Arial" panose="020B0604020202020204" pitchFamily="34" charset="0"/>
              </a:rPr>
            </a:br>
            <a:br>
              <a:rPr lang="en-GB" sz="2800">
                <a:solidFill>
                  <a:schemeClr val="bg1">
                    <a:lumMod val="10000"/>
                  </a:schemeClr>
                </a:solidFill>
                <a:latin typeface="Arial" panose="020B0604020202020204" pitchFamily="34" charset="0"/>
                <a:cs typeface="Arial" panose="020B0604020202020204" pitchFamily="34" charset="0"/>
              </a:rPr>
            </a:br>
            <a:r>
              <a:rPr lang="en-GB" sz="2800">
                <a:solidFill>
                  <a:schemeClr val="bg1">
                    <a:lumMod val="10000"/>
                  </a:schemeClr>
                </a:solidFill>
                <a:latin typeface="Arial" panose="020B0604020202020204" pitchFamily="34" charset="0"/>
                <a:cs typeface="Arial" panose="020B0604020202020204" pitchFamily="34" charset="0"/>
              </a:rPr>
              <a:t>This means it is a place where I can spend time in the countryside</a:t>
            </a:r>
            <a:br>
              <a:rPr lang="en-GB" sz="2800">
                <a:solidFill>
                  <a:schemeClr val="bg1">
                    <a:lumMod val="10000"/>
                  </a:schemeClr>
                </a:solidFill>
                <a:latin typeface="Arial" panose="020B0604020202020204" pitchFamily="34" charset="0"/>
                <a:cs typeface="Arial" panose="020B0604020202020204" pitchFamily="34" charset="0"/>
              </a:rPr>
            </a:br>
            <a:br>
              <a:rPr lang="en-GB" sz="2800">
                <a:solidFill>
                  <a:schemeClr val="bg1">
                    <a:lumMod val="10000"/>
                  </a:schemeClr>
                </a:solidFill>
                <a:latin typeface="Arial" panose="020B0604020202020204" pitchFamily="34" charset="0"/>
                <a:cs typeface="Arial" panose="020B0604020202020204" pitchFamily="34" charset="0"/>
              </a:rPr>
            </a:br>
            <a:br>
              <a:rPr lang="en-GB" sz="2800">
                <a:solidFill>
                  <a:schemeClr val="bg1">
                    <a:lumMod val="10000"/>
                  </a:schemeClr>
                </a:solidFill>
                <a:latin typeface="Arial" panose="020B0604020202020204" pitchFamily="34" charset="0"/>
                <a:cs typeface="Arial" panose="020B0604020202020204" pitchFamily="34" charset="0"/>
              </a:rPr>
            </a:br>
            <a:br>
              <a:rPr lang="en-GB" sz="2800">
                <a:solidFill>
                  <a:schemeClr val="bg1">
                    <a:lumMod val="10000"/>
                  </a:schemeClr>
                </a:solidFill>
                <a:latin typeface="Arial" panose="020B0604020202020204" pitchFamily="34" charset="0"/>
                <a:cs typeface="Arial" panose="020B0604020202020204" pitchFamily="34" charset="0"/>
              </a:rPr>
            </a:br>
            <a:br>
              <a:rPr lang="en-GB" sz="2800">
                <a:solidFill>
                  <a:schemeClr val="bg1">
                    <a:lumMod val="10000"/>
                  </a:schemeClr>
                </a:solidFill>
                <a:latin typeface="Arial" panose="020B0604020202020204" pitchFamily="34" charset="0"/>
                <a:cs typeface="Arial" panose="020B0604020202020204" pitchFamily="34" charset="0"/>
              </a:rPr>
            </a:br>
            <a:br>
              <a:rPr lang="en-GB" sz="2800">
                <a:solidFill>
                  <a:schemeClr val="bg1">
                    <a:lumMod val="10000"/>
                  </a:schemeClr>
                </a:solidFill>
                <a:latin typeface="Arial" panose="020B0604020202020204" pitchFamily="34" charset="0"/>
                <a:cs typeface="Arial" panose="020B0604020202020204" pitchFamily="34" charset="0"/>
              </a:rPr>
            </a:br>
            <a:br>
              <a:rPr lang="en-GB" sz="2800">
                <a:solidFill>
                  <a:schemeClr val="bg1">
                    <a:lumMod val="10000"/>
                  </a:schemeClr>
                </a:solidFill>
                <a:latin typeface="Arial" panose="020B0604020202020204" pitchFamily="34" charset="0"/>
                <a:cs typeface="Arial" panose="020B0604020202020204" pitchFamily="34" charset="0"/>
              </a:rPr>
            </a:br>
            <a:br>
              <a:rPr lang="en-GB" sz="2800">
                <a:solidFill>
                  <a:schemeClr val="bg1">
                    <a:lumMod val="10000"/>
                  </a:schemeClr>
                </a:solidFill>
                <a:latin typeface="Arial" panose="020B0604020202020204" pitchFamily="34" charset="0"/>
                <a:cs typeface="Arial" panose="020B0604020202020204" pitchFamily="34" charset="0"/>
              </a:rPr>
            </a:br>
            <a:br>
              <a:rPr lang="en-GB" sz="2800">
                <a:solidFill>
                  <a:schemeClr val="bg1">
                    <a:lumMod val="10000"/>
                  </a:schemeClr>
                </a:solidFill>
                <a:latin typeface="Arial" panose="020B0604020202020204" pitchFamily="34" charset="0"/>
                <a:cs typeface="Arial" panose="020B0604020202020204" pitchFamily="34" charset="0"/>
              </a:rPr>
            </a:br>
            <a:endParaRPr lang="en-GB" sz="2800" b="1" dirty="0">
              <a:solidFill>
                <a:schemeClr val="bg1">
                  <a:lumMod val="10000"/>
                </a:schemeClr>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C5042218-6A11-373E-86B6-6693694E553D}"/>
              </a:ext>
            </a:extLst>
          </p:cNvPr>
          <p:cNvPicPr>
            <a:picLocks noChangeAspect="1"/>
          </p:cNvPicPr>
          <p:nvPr/>
        </p:nvPicPr>
        <p:blipFill rotWithShape="1">
          <a:blip r:embed="rId2"/>
          <a:srcRect t="28606" b="22547"/>
          <a:stretch/>
        </p:blipFill>
        <p:spPr>
          <a:xfrm>
            <a:off x="9293266" y="226691"/>
            <a:ext cx="2743159" cy="1099000"/>
          </a:xfrm>
          <a:prstGeom prst="rect">
            <a:avLst/>
          </a:prstGeom>
        </p:spPr>
      </p:pic>
      <p:pic>
        <p:nvPicPr>
          <p:cNvPr id="4" name="Picture 4" descr="Valley with large boulders in the foreground , a river in the middle distance. In the distance, hills on either side slope down to the river in the centre beneath a grey, cloudy sky.">
            <a:extLst>
              <a:ext uri="{FF2B5EF4-FFF2-40B4-BE49-F238E27FC236}">
                <a16:creationId xmlns:a16="http://schemas.microsoft.com/office/drawing/2014/main" id="{61DB16FB-7217-DAAC-3BD5-70AFD90AA8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6792" y="1770311"/>
            <a:ext cx="6778415" cy="5087689"/>
          </a:xfrm>
          <a:prstGeom prst="ellipse">
            <a:avLst/>
          </a:prstGeom>
          <a:ln>
            <a:noFill/>
          </a:ln>
          <a:effectLst>
            <a:softEdge rad="112500"/>
          </a:effectLst>
        </p:spPr>
      </p:pic>
    </p:spTree>
    <p:extLst>
      <p:ext uri="{BB962C8B-B14F-4D97-AF65-F5344CB8AC3E}">
        <p14:creationId xmlns:p14="http://schemas.microsoft.com/office/powerpoint/2010/main" val="3025027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B48CCD2-E623-1DFE-4F48-CA6F426867B9}"/>
              </a:ext>
            </a:extLst>
          </p:cNvPr>
          <p:cNvPicPr>
            <a:picLocks noChangeAspect="1"/>
          </p:cNvPicPr>
          <p:nvPr/>
        </p:nvPicPr>
        <p:blipFill rotWithShape="1">
          <a:blip r:embed="rId2"/>
          <a:srcRect t="28606" b="22547"/>
          <a:stretch/>
        </p:blipFill>
        <p:spPr>
          <a:xfrm>
            <a:off x="9293266" y="226691"/>
            <a:ext cx="2743159" cy="1099000"/>
          </a:xfrm>
          <a:prstGeom prst="rect">
            <a:avLst/>
          </a:prstGeom>
        </p:spPr>
      </p:pic>
      <p:sp>
        <p:nvSpPr>
          <p:cNvPr id="2" name="Title 1"/>
          <p:cNvSpPr>
            <a:spLocks noGrp="1"/>
          </p:cNvSpPr>
          <p:nvPr>
            <p:ph type="title"/>
          </p:nvPr>
        </p:nvSpPr>
        <p:spPr>
          <a:xfrm>
            <a:off x="183108" y="1049372"/>
            <a:ext cx="7596116" cy="276319"/>
          </a:xfrm>
        </p:spPr>
        <p:txBody>
          <a:bodyPr>
            <a:normAutofit fontScale="90000"/>
          </a:bodyPr>
          <a:lstStyle/>
          <a:p>
            <a:r>
              <a:rPr lang="en-GB" sz="2800" dirty="0">
                <a:latin typeface="Arial" panose="020B0604020202020204" pitchFamily="34" charset="0"/>
                <a:cs typeface="Arial" panose="020B0604020202020204" pitchFamily="34" charset="0"/>
              </a:rPr>
              <a:t>When I arrive to visit </a:t>
            </a:r>
            <a:r>
              <a:rPr lang="en-GB" sz="2800" b="1" dirty="0" err="1">
                <a:latin typeface="Arial" panose="020B0604020202020204" pitchFamily="34" charset="0"/>
                <a:cs typeface="Arial" panose="020B0604020202020204" pitchFamily="34" charset="0"/>
              </a:rPr>
              <a:t>Heddon’s</a:t>
            </a:r>
            <a:r>
              <a:rPr lang="en-GB" sz="2800" b="1" dirty="0">
                <a:latin typeface="Arial" panose="020B0604020202020204" pitchFamily="34" charset="0"/>
                <a:cs typeface="Arial" panose="020B0604020202020204" pitchFamily="34" charset="0"/>
              </a:rPr>
              <a:t> Mouth </a:t>
            </a:r>
            <a:br>
              <a:rPr lang="en-GB" sz="2800" b="1" dirty="0">
                <a:latin typeface="Arial" panose="020B0604020202020204" pitchFamily="34" charset="0"/>
                <a:cs typeface="Arial" panose="020B0604020202020204" pitchFamily="34" charset="0"/>
              </a:rPr>
            </a:br>
            <a:br>
              <a:rPr lang="en-GB" sz="2800" b="1"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I might see:</a:t>
            </a:r>
            <a:br>
              <a:rPr lang="en-GB" sz="2800" dirty="0">
                <a:latin typeface="Arial" panose="020B0604020202020204" pitchFamily="34" charset="0"/>
                <a:cs typeface="Arial" panose="020B0604020202020204" pitchFamily="34" charset="0"/>
              </a:rPr>
            </a:br>
            <a:br>
              <a:rPr lang="en-GB"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p:txBody>
      </p:sp>
      <p:sp>
        <p:nvSpPr>
          <p:cNvPr id="3" name="AutoShape 2" descr="Image result for eye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3"/>
          <a:stretch>
            <a:fillRect/>
          </a:stretch>
        </p:blipFill>
        <p:spPr>
          <a:xfrm>
            <a:off x="3651790" y="729227"/>
            <a:ext cx="1551936" cy="1162454"/>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2710572989"/>
              </p:ext>
            </p:extLst>
          </p:nvPr>
        </p:nvGraphicFramePr>
        <p:xfrm>
          <a:off x="207383" y="1689101"/>
          <a:ext cx="11827160" cy="5026936"/>
        </p:xfrm>
        <a:graphic>
          <a:graphicData uri="http://schemas.openxmlformats.org/drawingml/2006/table">
            <a:tbl>
              <a:tblPr firstRow="1" bandRow="1">
                <a:tableStyleId>{5C22544A-7EE6-4342-B048-85BDC9FD1C3A}</a:tableStyleId>
              </a:tblPr>
              <a:tblGrid>
                <a:gridCol w="5913580">
                  <a:extLst>
                    <a:ext uri="{9D8B030D-6E8A-4147-A177-3AD203B41FA5}">
                      <a16:colId xmlns:a16="http://schemas.microsoft.com/office/drawing/2014/main" val="2386643241"/>
                    </a:ext>
                  </a:extLst>
                </a:gridCol>
                <a:gridCol w="5913580">
                  <a:extLst>
                    <a:ext uri="{9D8B030D-6E8A-4147-A177-3AD203B41FA5}">
                      <a16:colId xmlns:a16="http://schemas.microsoft.com/office/drawing/2014/main" val="3621404241"/>
                    </a:ext>
                  </a:extLst>
                </a:gridCol>
              </a:tblGrid>
              <a:tr h="2513468">
                <a:tc>
                  <a:txBody>
                    <a:bodyPr/>
                    <a:lstStyle/>
                    <a:p>
                      <a:pPr algn="ctr"/>
                      <a:endParaRPr lang="en-GB" sz="2400" b="0" dirty="0">
                        <a:solidFill>
                          <a:schemeClr val="tx1"/>
                        </a:solidFill>
                        <a:latin typeface="Arial" panose="020B0604020202020204" pitchFamily="34" charset="0"/>
                        <a:cs typeface="Arial" panose="020B0604020202020204" pitchFamily="34" charset="0"/>
                      </a:endParaRPr>
                    </a:p>
                  </a:txBody>
                  <a:tcPr>
                    <a:solidFill>
                      <a:srgbClr val="D0D3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chemeClr val="tx1"/>
                        </a:solidFill>
                        <a:latin typeface="Arial" panose="020B0604020202020204" pitchFamily="34" charset="0"/>
                        <a:cs typeface="Arial" panose="020B0604020202020204" pitchFamily="34" charset="0"/>
                      </a:endParaRPr>
                    </a:p>
                    <a:p>
                      <a:pPr algn="ctr"/>
                      <a:endParaRPr lang="en-GB" sz="2400" b="0" dirty="0">
                        <a:solidFill>
                          <a:schemeClr val="tx1"/>
                        </a:solidFill>
                        <a:latin typeface="Arial" panose="020B0604020202020204" pitchFamily="34" charset="0"/>
                        <a:cs typeface="Arial" panose="020B0604020202020204" pitchFamily="34" charset="0"/>
                      </a:endParaRPr>
                    </a:p>
                  </a:txBody>
                  <a:tcPr>
                    <a:solidFill>
                      <a:srgbClr val="D0D3E3"/>
                    </a:solidFill>
                  </a:tcPr>
                </a:tc>
                <a:extLst>
                  <a:ext uri="{0D108BD9-81ED-4DB2-BD59-A6C34878D82A}">
                    <a16:rowId xmlns:a16="http://schemas.microsoft.com/office/drawing/2014/main" val="528648548"/>
                  </a:ext>
                </a:extLst>
              </a:tr>
              <a:tr h="25134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Arial" panose="020B0604020202020204" pitchFamily="34" charset="0"/>
                        <a:cs typeface="Arial" panose="020B0604020202020204" pitchFamily="34" charset="0"/>
                      </a:endParaRPr>
                    </a:p>
                    <a:p>
                      <a:pPr algn="ctr"/>
                      <a:endParaRPr lang="en-GB" sz="2400" b="1" dirty="0">
                        <a:solidFill>
                          <a:schemeClr val="tx1"/>
                        </a:solidFill>
                        <a:latin typeface="Arial" panose="020B0604020202020204" pitchFamily="34" charset="0"/>
                        <a:cs typeface="Arial" panose="020B0604020202020204" pitchFamily="34" charset="0"/>
                      </a:endParaRPr>
                    </a:p>
                  </a:txBody>
                  <a:tcPr>
                    <a:solidFill>
                      <a:srgbClr val="D0D3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Arial" panose="020B0604020202020204" pitchFamily="34" charset="0"/>
                        <a:cs typeface="Arial" panose="020B0604020202020204" pitchFamily="34" charset="0"/>
                      </a:endParaRPr>
                    </a:p>
                    <a:p>
                      <a:pPr algn="ctr"/>
                      <a:endParaRPr lang="en-GB" sz="2400" b="1" dirty="0">
                        <a:solidFill>
                          <a:schemeClr val="tx1"/>
                        </a:solidFill>
                        <a:latin typeface="Arial" panose="020B0604020202020204" pitchFamily="34" charset="0"/>
                        <a:cs typeface="Arial" panose="020B0604020202020204" pitchFamily="34" charset="0"/>
                      </a:endParaRPr>
                    </a:p>
                  </a:txBody>
                  <a:tcPr>
                    <a:solidFill>
                      <a:srgbClr val="D0D3E3"/>
                    </a:solidFill>
                  </a:tcPr>
                </a:tc>
                <a:extLst>
                  <a:ext uri="{0D108BD9-81ED-4DB2-BD59-A6C34878D82A}">
                    <a16:rowId xmlns:a16="http://schemas.microsoft.com/office/drawing/2014/main" val="492810796"/>
                  </a:ext>
                </a:extLst>
              </a:tr>
            </a:tbl>
          </a:graphicData>
        </a:graphic>
      </p:graphicFrame>
      <p:sp>
        <p:nvSpPr>
          <p:cNvPr id="4" name="TextBox 3">
            <a:extLst>
              <a:ext uri="{FF2B5EF4-FFF2-40B4-BE49-F238E27FC236}">
                <a16:creationId xmlns:a16="http://schemas.microsoft.com/office/drawing/2014/main" id="{0171053A-3248-0E9A-2AD8-F05FA78F0580}"/>
              </a:ext>
            </a:extLst>
          </p:cNvPr>
          <p:cNvSpPr txBox="1"/>
          <p:nvPr/>
        </p:nvSpPr>
        <p:spPr>
          <a:xfrm>
            <a:off x="616138" y="1676527"/>
            <a:ext cx="1613413" cy="1938992"/>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The car park and the National Trust ‘</a:t>
            </a:r>
            <a:r>
              <a:rPr lang="en-GB" sz="2000" dirty="0" err="1">
                <a:latin typeface="Arial" panose="020B0604020202020204" pitchFamily="34" charset="0"/>
                <a:cs typeface="Arial" panose="020B0604020202020204" pitchFamily="34" charset="0"/>
              </a:rPr>
              <a:t>Heddon</a:t>
            </a:r>
            <a:r>
              <a:rPr lang="en-GB" sz="2000" dirty="0">
                <a:latin typeface="Arial" panose="020B0604020202020204" pitchFamily="34" charset="0"/>
                <a:cs typeface="Arial" panose="020B0604020202020204" pitchFamily="34" charset="0"/>
              </a:rPr>
              <a:t> Valley’ sign </a:t>
            </a:r>
            <a:endParaRPr lang="en-US"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EF843FC-F509-2025-C089-F1A5EE7B6B27}"/>
              </a:ext>
            </a:extLst>
          </p:cNvPr>
          <p:cNvSpPr txBox="1"/>
          <p:nvPr/>
        </p:nvSpPr>
        <p:spPr>
          <a:xfrm>
            <a:off x="6607290" y="1706893"/>
            <a:ext cx="1551937" cy="1015663"/>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A pub called The Hunters Inn</a:t>
            </a:r>
            <a:endParaRPr lang="en-US" sz="20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3BD0D7C-B5F6-A316-06E1-293D61A6FEFF}"/>
              </a:ext>
            </a:extLst>
          </p:cNvPr>
          <p:cNvSpPr txBox="1"/>
          <p:nvPr/>
        </p:nvSpPr>
        <p:spPr>
          <a:xfrm>
            <a:off x="556606" y="4261894"/>
            <a:ext cx="1920524" cy="1015663"/>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A stone building with toilet inside</a:t>
            </a:r>
            <a:endParaRPr lang="en-US" sz="2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5E40E09-C4BE-097E-5D7D-9B19F56D2CFE}"/>
              </a:ext>
            </a:extLst>
          </p:cNvPr>
          <p:cNvSpPr txBox="1"/>
          <p:nvPr/>
        </p:nvSpPr>
        <p:spPr>
          <a:xfrm>
            <a:off x="6625966" y="4253335"/>
            <a:ext cx="1762484" cy="400110"/>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A cafe</a:t>
            </a:r>
            <a:endParaRPr lang="en-US" sz="2000" dirty="0">
              <a:latin typeface="Arial" panose="020B0604020202020204" pitchFamily="34" charset="0"/>
              <a:cs typeface="Arial" panose="020B0604020202020204" pitchFamily="34" charset="0"/>
            </a:endParaRPr>
          </a:p>
        </p:txBody>
      </p:sp>
      <p:pic>
        <p:nvPicPr>
          <p:cNvPr id="7" name="Picture 7" descr="Tarmac road leading to the car park. To the left is a National Trust sign on a wooden post which says ‘Heddon’s Mouth.">
            <a:extLst>
              <a:ext uri="{FF2B5EF4-FFF2-40B4-BE49-F238E27FC236}">
                <a16:creationId xmlns:a16="http://schemas.microsoft.com/office/drawing/2014/main" id="{3069DE1B-9693-50F5-1A0E-D6B6DB5312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9324" y="1689100"/>
            <a:ext cx="3326677" cy="2496911"/>
          </a:xfrm>
          <a:prstGeom prst="rect">
            <a:avLst/>
          </a:prstGeom>
        </p:spPr>
      </p:pic>
      <p:pic>
        <p:nvPicPr>
          <p:cNvPr id="8" name="Picture 10" descr="Large pub, painted in a deep cream colour, in front of which is a sign which says Hunter’s Inn.">
            <a:extLst>
              <a:ext uri="{FF2B5EF4-FFF2-40B4-BE49-F238E27FC236}">
                <a16:creationId xmlns:a16="http://schemas.microsoft.com/office/drawing/2014/main" id="{299CA498-7010-39FB-5E02-190F176DD2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0516" y="1698627"/>
            <a:ext cx="3326678" cy="2496912"/>
          </a:xfrm>
          <a:prstGeom prst="rect">
            <a:avLst/>
          </a:prstGeom>
        </p:spPr>
      </p:pic>
      <p:pic>
        <p:nvPicPr>
          <p:cNvPr id="11" name="Picture 13" descr="Small, stone, cafe building with paintwork in a pale green.">
            <a:extLst>
              <a:ext uri="{FF2B5EF4-FFF2-40B4-BE49-F238E27FC236}">
                <a16:creationId xmlns:a16="http://schemas.microsoft.com/office/drawing/2014/main" id="{DEC72AFB-11FB-451B-958E-D87B16C0AD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0514" y="4247892"/>
            <a:ext cx="3326679" cy="2496912"/>
          </a:xfrm>
          <a:prstGeom prst="rect">
            <a:avLst/>
          </a:prstGeom>
        </p:spPr>
      </p:pic>
      <p:pic>
        <p:nvPicPr>
          <p:cNvPr id="14" name="Picture 14" descr="Small, stone building which houses toilets.">
            <a:extLst>
              <a:ext uri="{FF2B5EF4-FFF2-40B4-BE49-F238E27FC236}">
                <a16:creationId xmlns:a16="http://schemas.microsoft.com/office/drawing/2014/main" id="{6850102C-C898-D130-B06C-04E407D0AD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9320" y="4190929"/>
            <a:ext cx="3326680" cy="2496913"/>
          </a:xfrm>
          <a:prstGeom prst="rect">
            <a:avLst/>
          </a:prstGeom>
        </p:spPr>
      </p:pic>
    </p:spTree>
    <p:extLst>
      <p:ext uri="{BB962C8B-B14F-4D97-AF65-F5344CB8AC3E}">
        <p14:creationId xmlns:p14="http://schemas.microsoft.com/office/powerpoint/2010/main" val="3493210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B48CCD2-E623-1DFE-4F48-CA6F426867B9}"/>
              </a:ext>
            </a:extLst>
          </p:cNvPr>
          <p:cNvPicPr>
            <a:picLocks noChangeAspect="1"/>
          </p:cNvPicPr>
          <p:nvPr/>
        </p:nvPicPr>
        <p:blipFill rotWithShape="1">
          <a:blip r:embed="rId2"/>
          <a:srcRect t="28606" b="22547"/>
          <a:stretch/>
        </p:blipFill>
        <p:spPr>
          <a:xfrm>
            <a:off x="9293266" y="226691"/>
            <a:ext cx="2743159" cy="1099000"/>
          </a:xfrm>
          <a:prstGeom prst="rect">
            <a:avLst/>
          </a:prstGeom>
        </p:spPr>
      </p:pic>
      <p:sp>
        <p:nvSpPr>
          <p:cNvPr id="2" name="Title 1"/>
          <p:cNvSpPr>
            <a:spLocks noGrp="1"/>
          </p:cNvSpPr>
          <p:nvPr>
            <p:ph type="title"/>
          </p:nvPr>
        </p:nvSpPr>
        <p:spPr>
          <a:xfrm>
            <a:off x="183108" y="1049372"/>
            <a:ext cx="7596116" cy="276319"/>
          </a:xfrm>
        </p:spPr>
        <p:txBody>
          <a:bodyPr>
            <a:normAutofit fontScale="90000"/>
          </a:bodyPr>
          <a:lstStyle/>
          <a:p>
            <a:r>
              <a:rPr lang="en-GB" sz="2800" dirty="0">
                <a:latin typeface="Arial" panose="020B0604020202020204" pitchFamily="34" charset="0"/>
                <a:cs typeface="Arial" panose="020B0604020202020204" pitchFamily="34" charset="0"/>
              </a:rPr>
              <a:t>When I visit </a:t>
            </a:r>
            <a:r>
              <a:rPr lang="en-GB" sz="2800" b="1" dirty="0" err="1">
                <a:latin typeface="Arial" panose="020B0604020202020204" pitchFamily="34" charset="0"/>
                <a:cs typeface="Arial" panose="020B0604020202020204" pitchFamily="34" charset="0"/>
              </a:rPr>
              <a:t>Heddon’s</a:t>
            </a:r>
            <a:r>
              <a:rPr lang="en-GB" sz="2800" b="1" dirty="0">
                <a:latin typeface="Arial" panose="020B0604020202020204" pitchFamily="34" charset="0"/>
                <a:cs typeface="Arial" panose="020B0604020202020204" pitchFamily="34" charset="0"/>
              </a:rPr>
              <a:t> Mouth </a:t>
            </a:r>
            <a:br>
              <a:rPr lang="en-GB" sz="2800" b="1" dirty="0">
                <a:latin typeface="Arial" panose="020B0604020202020204" pitchFamily="34" charset="0"/>
                <a:cs typeface="Arial" panose="020B0604020202020204" pitchFamily="34" charset="0"/>
              </a:rPr>
            </a:br>
            <a:br>
              <a:rPr lang="en-GB" sz="2800" b="1"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I might see:</a:t>
            </a:r>
            <a:br>
              <a:rPr lang="en-GB" sz="2800" dirty="0">
                <a:latin typeface="Arial" panose="020B0604020202020204" pitchFamily="34" charset="0"/>
                <a:cs typeface="Arial" panose="020B0604020202020204" pitchFamily="34" charset="0"/>
              </a:rPr>
            </a:br>
            <a:br>
              <a:rPr lang="en-GB"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p:txBody>
      </p:sp>
      <p:sp>
        <p:nvSpPr>
          <p:cNvPr id="3" name="AutoShape 2" descr="Image result for eye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3"/>
          <a:stretch>
            <a:fillRect/>
          </a:stretch>
        </p:blipFill>
        <p:spPr>
          <a:xfrm>
            <a:off x="4335955" y="744464"/>
            <a:ext cx="1551936" cy="1162454"/>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13829653"/>
              </p:ext>
            </p:extLst>
          </p:nvPr>
        </p:nvGraphicFramePr>
        <p:xfrm>
          <a:off x="207383" y="1676527"/>
          <a:ext cx="11827160" cy="5026936"/>
        </p:xfrm>
        <a:graphic>
          <a:graphicData uri="http://schemas.openxmlformats.org/drawingml/2006/table">
            <a:tbl>
              <a:tblPr firstRow="1" bandRow="1">
                <a:tableStyleId>{5C22544A-7EE6-4342-B048-85BDC9FD1C3A}</a:tableStyleId>
              </a:tblPr>
              <a:tblGrid>
                <a:gridCol w="5913580">
                  <a:extLst>
                    <a:ext uri="{9D8B030D-6E8A-4147-A177-3AD203B41FA5}">
                      <a16:colId xmlns:a16="http://schemas.microsoft.com/office/drawing/2014/main" val="2386643241"/>
                    </a:ext>
                  </a:extLst>
                </a:gridCol>
                <a:gridCol w="5913580">
                  <a:extLst>
                    <a:ext uri="{9D8B030D-6E8A-4147-A177-3AD203B41FA5}">
                      <a16:colId xmlns:a16="http://schemas.microsoft.com/office/drawing/2014/main" val="3621404241"/>
                    </a:ext>
                  </a:extLst>
                </a:gridCol>
              </a:tblGrid>
              <a:tr h="2513468">
                <a:tc>
                  <a:txBody>
                    <a:bodyPr/>
                    <a:lstStyle/>
                    <a:p>
                      <a:pPr algn="ctr"/>
                      <a:endParaRPr lang="en-GB" sz="2000" b="0" dirty="0">
                        <a:solidFill>
                          <a:schemeClr val="tx1"/>
                        </a:solidFill>
                        <a:latin typeface="Arial" panose="020B0604020202020204" pitchFamily="34" charset="0"/>
                        <a:cs typeface="Arial" panose="020B0604020202020204" pitchFamily="34" charset="0"/>
                      </a:endParaRPr>
                    </a:p>
                  </a:txBody>
                  <a:tcPr>
                    <a:solidFill>
                      <a:srgbClr val="D0D3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solidFill>
                          <a:schemeClr val="tx1"/>
                        </a:solidFill>
                        <a:latin typeface="Arial" panose="020B0604020202020204" pitchFamily="34" charset="0"/>
                        <a:cs typeface="Arial" panose="020B0604020202020204" pitchFamily="34" charset="0"/>
                      </a:endParaRPr>
                    </a:p>
                    <a:p>
                      <a:pPr algn="ctr"/>
                      <a:endParaRPr lang="en-GB" sz="2000" b="0" dirty="0">
                        <a:solidFill>
                          <a:schemeClr val="tx1"/>
                        </a:solidFill>
                        <a:latin typeface="Arial" panose="020B0604020202020204" pitchFamily="34" charset="0"/>
                        <a:cs typeface="Arial" panose="020B0604020202020204" pitchFamily="34" charset="0"/>
                      </a:endParaRPr>
                    </a:p>
                  </a:txBody>
                  <a:tcPr>
                    <a:solidFill>
                      <a:srgbClr val="D0D3E3"/>
                    </a:solidFill>
                  </a:tcPr>
                </a:tc>
                <a:extLst>
                  <a:ext uri="{0D108BD9-81ED-4DB2-BD59-A6C34878D82A}">
                    <a16:rowId xmlns:a16="http://schemas.microsoft.com/office/drawing/2014/main" val="528648548"/>
                  </a:ext>
                </a:extLst>
              </a:tr>
              <a:tr h="25134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Arial" panose="020B0604020202020204" pitchFamily="34" charset="0"/>
                        <a:cs typeface="Arial" panose="020B0604020202020204" pitchFamily="34" charset="0"/>
                      </a:endParaRPr>
                    </a:p>
                    <a:p>
                      <a:pPr algn="ctr"/>
                      <a:endParaRPr lang="en-GB" sz="2000" b="1" dirty="0">
                        <a:solidFill>
                          <a:schemeClr val="tx1"/>
                        </a:solidFill>
                        <a:latin typeface="Arial" panose="020B0604020202020204" pitchFamily="34" charset="0"/>
                        <a:cs typeface="Arial" panose="020B0604020202020204" pitchFamily="34" charset="0"/>
                      </a:endParaRPr>
                    </a:p>
                  </a:txBody>
                  <a:tcPr>
                    <a:solidFill>
                      <a:srgbClr val="D0D3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Arial" panose="020B0604020202020204" pitchFamily="34" charset="0"/>
                        <a:cs typeface="Arial" panose="020B0604020202020204" pitchFamily="34" charset="0"/>
                      </a:endParaRPr>
                    </a:p>
                    <a:p>
                      <a:pPr algn="ctr"/>
                      <a:endParaRPr lang="en-GB" sz="2000" b="1" dirty="0">
                        <a:solidFill>
                          <a:schemeClr val="tx1"/>
                        </a:solidFill>
                        <a:latin typeface="Arial" panose="020B0604020202020204" pitchFamily="34" charset="0"/>
                        <a:cs typeface="Arial" panose="020B0604020202020204" pitchFamily="34" charset="0"/>
                      </a:endParaRPr>
                    </a:p>
                  </a:txBody>
                  <a:tcPr>
                    <a:solidFill>
                      <a:srgbClr val="D0D3E3"/>
                    </a:solidFill>
                  </a:tcPr>
                </a:tc>
                <a:extLst>
                  <a:ext uri="{0D108BD9-81ED-4DB2-BD59-A6C34878D82A}">
                    <a16:rowId xmlns:a16="http://schemas.microsoft.com/office/drawing/2014/main" val="492810796"/>
                  </a:ext>
                </a:extLst>
              </a:tr>
            </a:tbl>
          </a:graphicData>
        </a:graphic>
      </p:graphicFrame>
      <p:sp>
        <p:nvSpPr>
          <p:cNvPr id="4" name="TextBox 3">
            <a:extLst>
              <a:ext uri="{FF2B5EF4-FFF2-40B4-BE49-F238E27FC236}">
                <a16:creationId xmlns:a16="http://schemas.microsoft.com/office/drawing/2014/main" id="{0171053A-3248-0E9A-2AD8-F05FA78F0580}"/>
              </a:ext>
            </a:extLst>
          </p:cNvPr>
          <p:cNvSpPr txBox="1"/>
          <p:nvPr/>
        </p:nvSpPr>
        <p:spPr>
          <a:xfrm>
            <a:off x="616139" y="1676527"/>
            <a:ext cx="2125050" cy="1015663"/>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A play area with a crocodile made of wood</a:t>
            </a:r>
            <a:endParaRPr lang="en-US"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EF843FC-F509-2025-C089-F1A5EE7B6B27}"/>
              </a:ext>
            </a:extLst>
          </p:cNvPr>
          <p:cNvSpPr txBox="1"/>
          <p:nvPr/>
        </p:nvSpPr>
        <p:spPr>
          <a:xfrm>
            <a:off x="6395623" y="1676260"/>
            <a:ext cx="2251461" cy="707886"/>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A bridge over the river</a:t>
            </a:r>
            <a:endParaRPr lang="en-US" sz="20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3BD0D7C-B5F6-A316-06E1-293D61A6FEFF}"/>
              </a:ext>
            </a:extLst>
          </p:cNvPr>
          <p:cNvSpPr txBox="1"/>
          <p:nvPr/>
        </p:nvSpPr>
        <p:spPr>
          <a:xfrm>
            <a:off x="556606" y="4261894"/>
            <a:ext cx="2033692" cy="400110"/>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A pile of logs</a:t>
            </a:r>
            <a:endParaRPr lang="en-US" sz="2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5E40E09-C4BE-097E-5D7D-9B19F56D2CFE}"/>
              </a:ext>
            </a:extLst>
          </p:cNvPr>
          <p:cNvSpPr txBox="1"/>
          <p:nvPr/>
        </p:nvSpPr>
        <p:spPr>
          <a:xfrm>
            <a:off x="6625966" y="4253335"/>
            <a:ext cx="2033692" cy="1631216"/>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A stone archway which is something called a ‘lime kiln’</a:t>
            </a:r>
            <a:endParaRPr lang="en-US" sz="2000" dirty="0">
              <a:latin typeface="Arial" panose="020B0604020202020204" pitchFamily="34" charset="0"/>
              <a:cs typeface="Arial" panose="020B0604020202020204" pitchFamily="34" charset="0"/>
            </a:endParaRPr>
          </a:p>
        </p:txBody>
      </p:sp>
      <p:pic>
        <p:nvPicPr>
          <p:cNvPr id="11" name="Picture 14" descr="A line of logs place upright and set into the floor for children to step onto. Added on to the front end of the line of logs is a crocodile’s head made of wood. Wooden arms, legs and tail also protrude from the structure, making the whole thing look like a giant crocodile.">
            <a:extLst>
              <a:ext uri="{FF2B5EF4-FFF2-40B4-BE49-F238E27FC236}">
                <a16:creationId xmlns:a16="http://schemas.microsoft.com/office/drawing/2014/main" id="{3422AA89-7460-CCE1-15B2-09787FB996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1189" y="1676527"/>
            <a:ext cx="3354811" cy="2499302"/>
          </a:xfrm>
          <a:prstGeom prst="rect">
            <a:avLst/>
          </a:prstGeom>
        </p:spPr>
      </p:pic>
      <p:pic>
        <p:nvPicPr>
          <p:cNvPr id="15" name="Picture 16" descr="Stone bridge over a fast-flowing river with trees in the distance.">
            <a:extLst>
              <a:ext uri="{FF2B5EF4-FFF2-40B4-BE49-F238E27FC236}">
                <a16:creationId xmlns:a16="http://schemas.microsoft.com/office/drawing/2014/main" id="{41F9B57E-1BB0-695D-93B2-336A84944A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7084" y="1695252"/>
            <a:ext cx="3354812" cy="2480577"/>
          </a:xfrm>
          <a:prstGeom prst="rect">
            <a:avLst/>
          </a:prstGeom>
        </p:spPr>
      </p:pic>
      <p:pic>
        <p:nvPicPr>
          <p:cNvPr id="17" name="Picture 17" descr="A pile of wooden logs.">
            <a:extLst>
              <a:ext uri="{FF2B5EF4-FFF2-40B4-BE49-F238E27FC236}">
                <a16:creationId xmlns:a16="http://schemas.microsoft.com/office/drawing/2014/main" id="{DEA97F2E-E2F1-FC22-3A79-50B37D57F9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8840" y="4230350"/>
            <a:ext cx="3354811" cy="2473114"/>
          </a:xfrm>
          <a:prstGeom prst="rect">
            <a:avLst/>
          </a:prstGeom>
        </p:spPr>
      </p:pic>
      <p:pic>
        <p:nvPicPr>
          <p:cNvPr id="18" name="Picture 18" descr="A stone archway by the sea which was once used as a lime kiln.">
            <a:extLst>
              <a:ext uri="{FF2B5EF4-FFF2-40B4-BE49-F238E27FC236}">
                <a16:creationId xmlns:a16="http://schemas.microsoft.com/office/drawing/2014/main" id="{E52E1245-1DFF-BE5B-9446-F69049DF75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25108" y="4224188"/>
            <a:ext cx="3375097" cy="2479008"/>
          </a:xfrm>
          <a:prstGeom prst="rect">
            <a:avLst/>
          </a:prstGeom>
        </p:spPr>
      </p:pic>
    </p:spTree>
    <p:extLst>
      <p:ext uri="{BB962C8B-B14F-4D97-AF65-F5344CB8AC3E}">
        <p14:creationId xmlns:p14="http://schemas.microsoft.com/office/powerpoint/2010/main" val="3760242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B48CCD2-E623-1DFE-4F48-CA6F426867B9}"/>
              </a:ext>
            </a:extLst>
          </p:cNvPr>
          <p:cNvPicPr>
            <a:picLocks noChangeAspect="1"/>
          </p:cNvPicPr>
          <p:nvPr/>
        </p:nvPicPr>
        <p:blipFill rotWithShape="1">
          <a:blip r:embed="rId2"/>
          <a:srcRect t="28606" b="22547"/>
          <a:stretch/>
        </p:blipFill>
        <p:spPr>
          <a:xfrm>
            <a:off x="9293266" y="226691"/>
            <a:ext cx="2743159" cy="1099000"/>
          </a:xfrm>
          <a:prstGeom prst="rect">
            <a:avLst/>
          </a:prstGeom>
        </p:spPr>
      </p:pic>
      <p:sp>
        <p:nvSpPr>
          <p:cNvPr id="2" name="Title 1"/>
          <p:cNvSpPr>
            <a:spLocks noGrp="1"/>
          </p:cNvSpPr>
          <p:nvPr>
            <p:ph type="title"/>
          </p:nvPr>
        </p:nvSpPr>
        <p:spPr>
          <a:xfrm>
            <a:off x="183108" y="1049372"/>
            <a:ext cx="7596116" cy="276319"/>
          </a:xfrm>
        </p:spPr>
        <p:txBody>
          <a:bodyPr>
            <a:normAutofit fontScale="90000"/>
          </a:bodyPr>
          <a:lstStyle/>
          <a:p>
            <a:r>
              <a:rPr lang="en-GB" sz="2800" dirty="0">
                <a:latin typeface="Arial" panose="020B0604020202020204" pitchFamily="34" charset="0"/>
                <a:cs typeface="Arial" panose="020B0604020202020204" pitchFamily="34" charset="0"/>
              </a:rPr>
              <a:t>When I visit </a:t>
            </a:r>
            <a:r>
              <a:rPr lang="en-GB" sz="2800" b="1" dirty="0" err="1">
                <a:latin typeface="Arial" panose="020B0604020202020204" pitchFamily="34" charset="0"/>
                <a:cs typeface="Arial" panose="020B0604020202020204" pitchFamily="34" charset="0"/>
              </a:rPr>
              <a:t>Heddon’s</a:t>
            </a:r>
            <a:r>
              <a:rPr lang="en-GB" sz="2800" b="1" dirty="0">
                <a:latin typeface="Arial" panose="020B0604020202020204" pitchFamily="34" charset="0"/>
                <a:cs typeface="Arial" panose="020B0604020202020204" pitchFamily="34" charset="0"/>
              </a:rPr>
              <a:t> Mouth </a:t>
            </a:r>
            <a:br>
              <a:rPr lang="en-GB" sz="2800" b="1" dirty="0">
                <a:latin typeface="Arial" panose="020B0604020202020204" pitchFamily="34" charset="0"/>
                <a:cs typeface="Arial" panose="020B0604020202020204" pitchFamily="34" charset="0"/>
              </a:rPr>
            </a:br>
            <a:br>
              <a:rPr lang="en-GB" sz="2800" b="1"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I might see:</a:t>
            </a:r>
            <a:br>
              <a:rPr lang="en-GB" sz="2800" dirty="0">
                <a:latin typeface="Arial" panose="020B0604020202020204" pitchFamily="34" charset="0"/>
                <a:cs typeface="Arial" panose="020B0604020202020204" pitchFamily="34" charset="0"/>
              </a:rPr>
            </a:br>
            <a:br>
              <a:rPr lang="en-GB"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p:txBody>
      </p:sp>
      <p:sp>
        <p:nvSpPr>
          <p:cNvPr id="3" name="AutoShape 2" descr="Image result for eye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3"/>
          <a:stretch>
            <a:fillRect/>
          </a:stretch>
        </p:blipFill>
        <p:spPr>
          <a:xfrm>
            <a:off x="4335955" y="744464"/>
            <a:ext cx="1551936" cy="1162454"/>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3499767612"/>
              </p:ext>
            </p:extLst>
          </p:nvPr>
        </p:nvGraphicFramePr>
        <p:xfrm>
          <a:off x="207383" y="1676527"/>
          <a:ext cx="11827160" cy="5026936"/>
        </p:xfrm>
        <a:graphic>
          <a:graphicData uri="http://schemas.openxmlformats.org/drawingml/2006/table">
            <a:tbl>
              <a:tblPr firstRow="1" bandRow="1">
                <a:tableStyleId>{5C22544A-7EE6-4342-B048-85BDC9FD1C3A}</a:tableStyleId>
              </a:tblPr>
              <a:tblGrid>
                <a:gridCol w="5913580">
                  <a:extLst>
                    <a:ext uri="{9D8B030D-6E8A-4147-A177-3AD203B41FA5}">
                      <a16:colId xmlns:a16="http://schemas.microsoft.com/office/drawing/2014/main" val="2386643241"/>
                    </a:ext>
                  </a:extLst>
                </a:gridCol>
                <a:gridCol w="5913580">
                  <a:extLst>
                    <a:ext uri="{9D8B030D-6E8A-4147-A177-3AD203B41FA5}">
                      <a16:colId xmlns:a16="http://schemas.microsoft.com/office/drawing/2014/main" val="3621404241"/>
                    </a:ext>
                  </a:extLst>
                </a:gridCol>
              </a:tblGrid>
              <a:tr h="2513468">
                <a:tc>
                  <a:txBody>
                    <a:bodyPr/>
                    <a:lstStyle/>
                    <a:p>
                      <a:pPr algn="ctr"/>
                      <a:endParaRPr lang="en-GB" sz="2400" b="0" dirty="0">
                        <a:solidFill>
                          <a:schemeClr val="tx1"/>
                        </a:solidFill>
                        <a:latin typeface="Arial" panose="020B0604020202020204" pitchFamily="34" charset="0"/>
                        <a:cs typeface="Arial" panose="020B0604020202020204" pitchFamily="34" charset="0"/>
                      </a:endParaRPr>
                    </a:p>
                  </a:txBody>
                  <a:tcPr>
                    <a:solidFill>
                      <a:srgbClr val="D0D3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chemeClr val="tx1"/>
                        </a:solidFill>
                        <a:latin typeface="Arial" panose="020B0604020202020204" pitchFamily="34" charset="0"/>
                        <a:cs typeface="Arial" panose="020B0604020202020204" pitchFamily="34" charset="0"/>
                      </a:endParaRPr>
                    </a:p>
                    <a:p>
                      <a:pPr algn="ctr"/>
                      <a:endParaRPr lang="en-GB" sz="2400" b="0" dirty="0">
                        <a:solidFill>
                          <a:schemeClr val="tx1"/>
                        </a:solidFill>
                        <a:latin typeface="Arial" panose="020B0604020202020204" pitchFamily="34" charset="0"/>
                        <a:cs typeface="Arial" panose="020B0604020202020204" pitchFamily="34" charset="0"/>
                      </a:endParaRPr>
                    </a:p>
                  </a:txBody>
                  <a:tcPr>
                    <a:solidFill>
                      <a:srgbClr val="D0D3E3"/>
                    </a:solidFill>
                  </a:tcPr>
                </a:tc>
                <a:extLst>
                  <a:ext uri="{0D108BD9-81ED-4DB2-BD59-A6C34878D82A}">
                    <a16:rowId xmlns:a16="http://schemas.microsoft.com/office/drawing/2014/main" val="528648548"/>
                  </a:ext>
                </a:extLst>
              </a:tr>
              <a:tr h="25134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Arial" panose="020B0604020202020204" pitchFamily="34" charset="0"/>
                        <a:cs typeface="Arial" panose="020B0604020202020204" pitchFamily="34" charset="0"/>
                      </a:endParaRPr>
                    </a:p>
                    <a:p>
                      <a:pPr algn="ctr"/>
                      <a:endParaRPr lang="en-GB" sz="2400" b="1" dirty="0">
                        <a:solidFill>
                          <a:schemeClr val="tx1"/>
                        </a:solidFill>
                        <a:latin typeface="Arial" panose="020B0604020202020204" pitchFamily="34" charset="0"/>
                        <a:cs typeface="Arial" panose="020B0604020202020204" pitchFamily="34" charset="0"/>
                      </a:endParaRPr>
                    </a:p>
                  </a:txBody>
                  <a:tcPr>
                    <a:solidFill>
                      <a:srgbClr val="D0D3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Arial" panose="020B0604020202020204" pitchFamily="34" charset="0"/>
                        <a:cs typeface="Arial" panose="020B0604020202020204" pitchFamily="34" charset="0"/>
                      </a:endParaRPr>
                    </a:p>
                    <a:p>
                      <a:pPr algn="ctr"/>
                      <a:endParaRPr lang="en-GB" sz="2400" b="1" dirty="0">
                        <a:solidFill>
                          <a:schemeClr val="tx1"/>
                        </a:solidFill>
                        <a:latin typeface="Arial" panose="020B0604020202020204" pitchFamily="34" charset="0"/>
                        <a:cs typeface="Arial" panose="020B0604020202020204" pitchFamily="34" charset="0"/>
                      </a:endParaRPr>
                    </a:p>
                  </a:txBody>
                  <a:tcPr>
                    <a:solidFill>
                      <a:srgbClr val="D0D3E3"/>
                    </a:solidFill>
                  </a:tcPr>
                </a:tc>
                <a:extLst>
                  <a:ext uri="{0D108BD9-81ED-4DB2-BD59-A6C34878D82A}">
                    <a16:rowId xmlns:a16="http://schemas.microsoft.com/office/drawing/2014/main" val="492810796"/>
                  </a:ext>
                </a:extLst>
              </a:tr>
            </a:tbl>
          </a:graphicData>
        </a:graphic>
      </p:graphicFrame>
      <p:sp>
        <p:nvSpPr>
          <p:cNvPr id="9" name="TextBox 8">
            <a:extLst>
              <a:ext uri="{FF2B5EF4-FFF2-40B4-BE49-F238E27FC236}">
                <a16:creationId xmlns:a16="http://schemas.microsoft.com/office/drawing/2014/main" id="{CEF843FC-F509-2025-C089-F1A5EE7B6B27}"/>
              </a:ext>
            </a:extLst>
          </p:cNvPr>
          <p:cNvSpPr txBox="1"/>
          <p:nvPr/>
        </p:nvSpPr>
        <p:spPr>
          <a:xfrm>
            <a:off x="6374835" y="1762535"/>
            <a:ext cx="2251461" cy="1938992"/>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Animals and birds. There is a board which shows some of the ones I might see.</a:t>
            </a:r>
            <a:endParaRPr lang="en-US" sz="20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3BD0D7C-B5F6-A316-06E1-293D61A6FEFF}"/>
              </a:ext>
            </a:extLst>
          </p:cNvPr>
          <p:cNvSpPr txBox="1"/>
          <p:nvPr/>
        </p:nvSpPr>
        <p:spPr>
          <a:xfrm>
            <a:off x="556606" y="4261894"/>
            <a:ext cx="2033692" cy="1631216"/>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A big slope made of loose stones. This is called a ‘scree’ slope.</a:t>
            </a:r>
            <a:endParaRPr lang="en-US" sz="2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5E40E09-C4BE-097E-5D7D-9B19F56D2CFE}"/>
              </a:ext>
            </a:extLst>
          </p:cNvPr>
          <p:cNvSpPr txBox="1"/>
          <p:nvPr/>
        </p:nvSpPr>
        <p:spPr>
          <a:xfrm>
            <a:off x="6374835" y="4261894"/>
            <a:ext cx="2033692" cy="400110"/>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The sea</a:t>
            </a:r>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C052DF4-9504-D394-A419-4E6B55838F82}"/>
              </a:ext>
            </a:extLst>
          </p:cNvPr>
          <p:cNvSpPr txBox="1"/>
          <p:nvPr/>
        </p:nvSpPr>
        <p:spPr>
          <a:xfrm>
            <a:off x="518883" y="1821451"/>
            <a:ext cx="2511513" cy="400110"/>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A river</a:t>
            </a:r>
            <a:endParaRPr lang="en-US" sz="2000" dirty="0">
              <a:latin typeface="Arial" panose="020B0604020202020204" pitchFamily="34" charset="0"/>
              <a:cs typeface="Arial" panose="020B0604020202020204" pitchFamily="34" charset="0"/>
            </a:endParaRPr>
          </a:p>
        </p:txBody>
      </p:sp>
      <p:pic>
        <p:nvPicPr>
          <p:cNvPr id="7" name="Picture 10" descr="A large, fast-flowing river with trees to either side.">
            <a:extLst>
              <a:ext uri="{FF2B5EF4-FFF2-40B4-BE49-F238E27FC236}">
                <a16:creationId xmlns:a16="http://schemas.microsoft.com/office/drawing/2014/main" id="{C27FC7A5-48B5-5E5E-BF64-2B389FFBE1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1485" y="1676527"/>
            <a:ext cx="3304515" cy="2480276"/>
          </a:xfrm>
          <a:prstGeom prst="rect">
            <a:avLst/>
          </a:prstGeom>
        </p:spPr>
      </p:pic>
      <p:pic>
        <p:nvPicPr>
          <p:cNvPr id="11" name="Picture 13" descr="Blackboard with signs drawn in chalk depicted a variety of birds, butterflies and frogs and small mammals which might be seen in the woods.">
            <a:extLst>
              <a:ext uri="{FF2B5EF4-FFF2-40B4-BE49-F238E27FC236}">
                <a16:creationId xmlns:a16="http://schemas.microsoft.com/office/drawing/2014/main" id="{34162C55-2E2E-8D7A-E414-A0AA9837C5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0030" y="1682582"/>
            <a:ext cx="3304514" cy="2480276"/>
          </a:xfrm>
          <a:prstGeom prst="rect">
            <a:avLst/>
          </a:prstGeom>
        </p:spPr>
      </p:pic>
      <p:pic>
        <p:nvPicPr>
          <p:cNvPr id="14" name="Picture 17" descr="Steep scree slopes of loose stones to the left and right with a path along the bottom.">
            <a:extLst>
              <a:ext uri="{FF2B5EF4-FFF2-40B4-BE49-F238E27FC236}">
                <a16:creationId xmlns:a16="http://schemas.microsoft.com/office/drawing/2014/main" id="{FE61137D-5FB6-C411-1010-FF3BA00A11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3754" y="4226972"/>
            <a:ext cx="3304515" cy="2476491"/>
          </a:xfrm>
          <a:prstGeom prst="rect">
            <a:avLst/>
          </a:prstGeom>
        </p:spPr>
      </p:pic>
      <p:pic>
        <p:nvPicPr>
          <p:cNvPr id="18" name="Picture 18" descr="The sea beneath a grey, cloudy sky. At the forefront is a pebbly beach and there are small areas of cliffs to the left and right.">
            <a:extLst>
              <a:ext uri="{FF2B5EF4-FFF2-40B4-BE49-F238E27FC236}">
                <a16:creationId xmlns:a16="http://schemas.microsoft.com/office/drawing/2014/main" id="{C46278DA-84E8-6F88-B862-86851FE7F2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30027" y="4210611"/>
            <a:ext cx="3304516" cy="2480277"/>
          </a:xfrm>
          <a:prstGeom prst="rect">
            <a:avLst/>
          </a:prstGeom>
        </p:spPr>
      </p:pic>
    </p:spTree>
    <p:extLst>
      <p:ext uri="{BB962C8B-B14F-4D97-AF65-F5344CB8AC3E}">
        <p14:creationId xmlns:p14="http://schemas.microsoft.com/office/powerpoint/2010/main" val="1760738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108" y="1049372"/>
            <a:ext cx="7596116" cy="276319"/>
          </a:xfrm>
        </p:spPr>
        <p:txBody>
          <a:bodyPr>
            <a:normAutofit fontScale="90000"/>
          </a:bodyPr>
          <a:lstStyle/>
          <a:p>
            <a:r>
              <a:rPr lang="en-GB" sz="2800" dirty="0">
                <a:latin typeface="Arial" panose="020B0604020202020204" pitchFamily="34" charset="0"/>
                <a:cs typeface="Arial" panose="020B0604020202020204" pitchFamily="34" charset="0"/>
              </a:rPr>
              <a:t>When I visit </a:t>
            </a:r>
            <a:r>
              <a:rPr lang="en-GB" sz="2800" b="1" dirty="0" err="1">
                <a:latin typeface="Arial" panose="020B0604020202020204" pitchFamily="34" charset="0"/>
                <a:cs typeface="Arial" panose="020B0604020202020204" pitchFamily="34" charset="0"/>
              </a:rPr>
              <a:t>Heddon’s</a:t>
            </a:r>
            <a:r>
              <a:rPr lang="en-GB" sz="2800" b="1" dirty="0">
                <a:latin typeface="Arial" panose="020B0604020202020204" pitchFamily="34" charset="0"/>
                <a:cs typeface="Arial" panose="020B0604020202020204" pitchFamily="34" charset="0"/>
              </a:rPr>
              <a:t> Mouth</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 </a:t>
            </a:r>
            <a:br>
              <a:rPr lang="en-GB" sz="2800" b="1"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I might hear:</a:t>
            </a:r>
            <a:br>
              <a:rPr lang="en-GB" sz="2800" dirty="0">
                <a:latin typeface="Arial" panose="020B0604020202020204" pitchFamily="34" charset="0"/>
                <a:cs typeface="Arial" panose="020B0604020202020204" pitchFamily="34" charset="0"/>
              </a:rPr>
            </a:br>
            <a:br>
              <a:rPr lang="en-GB"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p:txBody>
      </p:sp>
      <p:sp>
        <p:nvSpPr>
          <p:cNvPr id="3" name="AutoShape 2" descr="Image result for eye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2"/>
          <a:stretch>
            <a:fillRect/>
          </a:stretch>
        </p:blipFill>
        <p:spPr>
          <a:xfrm>
            <a:off x="2279372" y="737699"/>
            <a:ext cx="690355" cy="807585"/>
          </a:xfrm>
          <a:prstGeom prst="rect">
            <a:avLst/>
          </a:prstGeom>
        </p:spPr>
      </p:pic>
      <p:graphicFrame>
        <p:nvGraphicFramePr>
          <p:cNvPr id="6" name="Table 5">
            <a:extLst>
              <a:ext uri="{FF2B5EF4-FFF2-40B4-BE49-F238E27FC236}">
                <a16:creationId xmlns:a16="http://schemas.microsoft.com/office/drawing/2014/main" id="{5C7301BD-33F9-3F4E-8B41-99C32FA3E015}"/>
              </a:ext>
            </a:extLst>
          </p:cNvPr>
          <p:cNvGraphicFramePr>
            <a:graphicFrameLocks noGrp="1"/>
          </p:cNvGraphicFramePr>
          <p:nvPr>
            <p:extLst>
              <p:ext uri="{D42A27DB-BD31-4B8C-83A1-F6EECF244321}">
                <p14:modId xmlns:p14="http://schemas.microsoft.com/office/powerpoint/2010/main" val="3514431597"/>
              </p:ext>
            </p:extLst>
          </p:nvPr>
        </p:nvGraphicFramePr>
        <p:xfrm>
          <a:off x="155875" y="1545284"/>
          <a:ext cx="11827160" cy="5175168"/>
        </p:xfrm>
        <a:graphic>
          <a:graphicData uri="http://schemas.openxmlformats.org/drawingml/2006/table">
            <a:tbl>
              <a:tblPr firstRow="1" bandRow="1">
                <a:tableStyleId>{5C22544A-7EE6-4342-B048-85BDC9FD1C3A}</a:tableStyleId>
              </a:tblPr>
              <a:tblGrid>
                <a:gridCol w="5913580">
                  <a:extLst>
                    <a:ext uri="{9D8B030D-6E8A-4147-A177-3AD203B41FA5}">
                      <a16:colId xmlns:a16="http://schemas.microsoft.com/office/drawing/2014/main" val="2386643241"/>
                    </a:ext>
                  </a:extLst>
                </a:gridCol>
                <a:gridCol w="5913580">
                  <a:extLst>
                    <a:ext uri="{9D8B030D-6E8A-4147-A177-3AD203B41FA5}">
                      <a16:colId xmlns:a16="http://schemas.microsoft.com/office/drawing/2014/main" val="3621404241"/>
                    </a:ext>
                  </a:extLst>
                </a:gridCol>
              </a:tblGrid>
              <a:tr h="2587584">
                <a:tc>
                  <a:txBody>
                    <a:bodyPr/>
                    <a:lstStyle/>
                    <a:p>
                      <a:pPr algn="ctr"/>
                      <a:endParaRPr lang="en-GB" sz="2400" b="0" dirty="0">
                        <a:solidFill>
                          <a:schemeClr val="tx1"/>
                        </a:solidFill>
                        <a:latin typeface="Arial" panose="020B0604020202020204" pitchFamily="34" charset="0"/>
                        <a:cs typeface="Arial" panose="020B0604020202020204" pitchFamily="34" charset="0"/>
                      </a:endParaRPr>
                    </a:p>
                  </a:txBody>
                  <a:tcPr>
                    <a:solidFill>
                      <a:srgbClr val="D0D3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chemeClr val="tx1"/>
                        </a:solidFill>
                        <a:latin typeface="Arial" panose="020B0604020202020204" pitchFamily="34" charset="0"/>
                        <a:cs typeface="Arial" panose="020B0604020202020204" pitchFamily="34" charset="0"/>
                      </a:endParaRPr>
                    </a:p>
                    <a:p>
                      <a:pPr algn="ctr"/>
                      <a:endParaRPr lang="en-GB" sz="2400" b="0" dirty="0">
                        <a:solidFill>
                          <a:schemeClr val="tx1"/>
                        </a:solidFill>
                        <a:latin typeface="Arial" panose="020B0604020202020204" pitchFamily="34" charset="0"/>
                        <a:cs typeface="Arial" panose="020B0604020202020204" pitchFamily="34" charset="0"/>
                      </a:endParaRPr>
                    </a:p>
                  </a:txBody>
                  <a:tcPr>
                    <a:solidFill>
                      <a:srgbClr val="D0D3E3"/>
                    </a:solidFill>
                  </a:tcPr>
                </a:tc>
                <a:extLst>
                  <a:ext uri="{0D108BD9-81ED-4DB2-BD59-A6C34878D82A}">
                    <a16:rowId xmlns:a16="http://schemas.microsoft.com/office/drawing/2014/main" val="528648548"/>
                  </a:ext>
                </a:extLst>
              </a:tr>
              <a:tr h="25875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Arial" panose="020B0604020202020204" pitchFamily="34" charset="0"/>
                        <a:cs typeface="Arial" panose="020B0604020202020204" pitchFamily="34" charset="0"/>
                      </a:endParaRPr>
                    </a:p>
                    <a:p>
                      <a:pPr algn="ctr"/>
                      <a:endParaRPr lang="en-GB" sz="2400" b="1" dirty="0">
                        <a:solidFill>
                          <a:schemeClr val="tx1"/>
                        </a:solidFill>
                        <a:latin typeface="Arial" panose="020B0604020202020204" pitchFamily="34" charset="0"/>
                        <a:cs typeface="Arial" panose="020B0604020202020204" pitchFamily="34" charset="0"/>
                      </a:endParaRPr>
                    </a:p>
                  </a:txBody>
                  <a:tcPr>
                    <a:solidFill>
                      <a:srgbClr val="D0D3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Arial" panose="020B0604020202020204" pitchFamily="34" charset="0"/>
                        <a:cs typeface="Arial" panose="020B0604020202020204" pitchFamily="34" charset="0"/>
                      </a:endParaRPr>
                    </a:p>
                    <a:p>
                      <a:pPr algn="ctr"/>
                      <a:endParaRPr lang="en-GB" sz="2400" b="1" dirty="0">
                        <a:solidFill>
                          <a:schemeClr val="tx1"/>
                        </a:solidFill>
                        <a:latin typeface="Arial" panose="020B0604020202020204" pitchFamily="34" charset="0"/>
                        <a:cs typeface="Arial" panose="020B0604020202020204" pitchFamily="34" charset="0"/>
                      </a:endParaRPr>
                    </a:p>
                  </a:txBody>
                  <a:tcPr>
                    <a:solidFill>
                      <a:srgbClr val="D0D3E3"/>
                    </a:solidFill>
                  </a:tcPr>
                </a:tc>
                <a:extLst>
                  <a:ext uri="{0D108BD9-81ED-4DB2-BD59-A6C34878D82A}">
                    <a16:rowId xmlns:a16="http://schemas.microsoft.com/office/drawing/2014/main" val="492810796"/>
                  </a:ext>
                </a:extLst>
              </a:tr>
            </a:tbl>
          </a:graphicData>
        </a:graphic>
      </p:graphicFrame>
      <p:sp>
        <p:nvSpPr>
          <p:cNvPr id="8" name="TextBox 7">
            <a:extLst>
              <a:ext uri="{FF2B5EF4-FFF2-40B4-BE49-F238E27FC236}">
                <a16:creationId xmlns:a16="http://schemas.microsoft.com/office/drawing/2014/main" id="{9A8208A7-3579-8057-9C39-87CFDC51F737}"/>
              </a:ext>
            </a:extLst>
          </p:cNvPr>
          <p:cNvSpPr txBox="1"/>
          <p:nvPr/>
        </p:nvSpPr>
        <p:spPr>
          <a:xfrm>
            <a:off x="552536" y="1856957"/>
            <a:ext cx="1857579" cy="707886"/>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Water splashing</a:t>
            </a:r>
            <a:endParaRPr lang="en-US" sz="2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8EA0E47-61C2-77FE-6672-679BCC18B130}"/>
              </a:ext>
            </a:extLst>
          </p:cNvPr>
          <p:cNvSpPr txBox="1"/>
          <p:nvPr/>
        </p:nvSpPr>
        <p:spPr>
          <a:xfrm>
            <a:off x="6389916" y="1803560"/>
            <a:ext cx="2135431" cy="707886"/>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Stones knocking together</a:t>
            </a:r>
            <a:endParaRPr lang="en-US" sz="20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9D2F962-7D9B-2DC2-AD61-F6F798B9C99D}"/>
              </a:ext>
            </a:extLst>
          </p:cNvPr>
          <p:cNvSpPr txBox="1"/>
          <p:nvPr/>
        </p:nvSpPr>
        <p:spPr>
          <a:xfrm>
            <a:off x="460376" y="4461509"/>
            <a:ext cx="2041901" cy="400110"/>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Birds</a:t>
            </a:r>
            <a:endParaRPr lang="en-US" sz="20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B5ACAA06-68ED-3334-2AC3-4CDF97F960DC}"/>
              </a:ext>
            </a:extLst>
          </p:cNvPr>
          <p:cNvSpPr txBox="1"/>
          <p:nvPr/>
        </p:nvSpPr>
        <p:spPr>
          <a:xfrm>
            <a:off x="6389916" y="4412396"/>
            <a:ext cx="2236025" cy="707886"/>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Waves crashing onto the beach</a:t>
            </a:r>
            <a:endParaRPr lang="en-US" sz="20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635327EB-64F0-BEBC-2FD0-28AA016A82B0}"/>
              </a:ext>
            </a:extLst>
          </p:cNvPr>
          <p:cNvPicPr>
            <a:picLocks noChangeAspect="1"/>
          </p:cNvPicPr>
          <p:nvPr/>
        </p:nvPicPr>
        <p:blipFill rotWithShape="1">
          <a:blip r:embed="rId3"/>
          <a:srcRect t="28606" b="22547"/>
          <a:stretch/>
        </p:blipFill>
        <p:spPr>
          <a:xfrm>
            <a:off x="9293266" y="226691"/>
            <a:ext cx="2743159" cy="1099000"/>
          </a:xfrm>
          <a:prstGeom prst="rect">
            <a:avLst/>
          </a:prstGeom>
        </p:spPr>
      </p:pic>
      <p:pic>
        <p:nvPicPr>
          <p:cNvPr id="4" name="Picture 8" descr="Water falling from a bracken-covered bank into the river.">
            <a:extLst>
              <a:ext uri="{FF2B5EF4-FFF2-40B4-BE49-F238E27FC236}">
                <a16:creationId xmlns:a16="http://schemas.microsoft.com/office/drawing/2014/main" id="{7BE3F38D-A4A1-BE7B-FA78-45D9F5FF57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4660" y="1637364"/>
            <a:ext cx="3277667" cy="2460125"/>
          </a:xfrm>
          <a:prstGeom prst="rect">
            <a:avLst/>
          </a:prstGeom>
        </p:spPr>
      </p:pic>
      <p:pic>
        <p:nvPicPr>
          <p:cNvPr id="14" name="Picture 14" descr="A pile of differently shaped stones.">
            <a:extLst>
              <a:ext uri="{FF2B5EF4-FFF2-40B4-BE49-F238E27FC236}">
                <a16:creationId xmlns:a16="http://schemas.microsoft.com/office/drawing/2014/main" id="{EF5BBBA4-A63C-7DBB-3B4F-AF069C2F30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2545" y="1734921"/>
            <a:ext cx="3017712" cy="2265010"/>
          </a:xfrm>
          <a:prstGeom prst="rect">
            <a:avLst/>
          </a:prstGeom>
        </p:spPr>
      </p:pic>
      <p:pic>
        <p:nvPicPr>
          <p:cNvPr id="16" name="Picture 16" descr="A beach with the sea to the left, a pebbly beach to the right and cliffs in the distance.">
            <a:extLst>
              <a:ext uri="{FF2B5EF4-FFF2-40B4-BE49-F238E27FC236}">
                <a16:creationId xmlns:a16="http://schemas.microsoft.com/office/drawing/2014/main" id="{466820A6-DE94-6DD8-3DC8-2741A87793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25941" y="4219524"/>
            <a:ext cx="3189386" cy="2393864"/>
          </a:xfrm>
          <a:prstGeom prst="rect">
            <a:avLst/>
          </a:prstGeom>
        </p:spPr>
      </p:pic>
      <p:pic>
        <p:nvPicPr>
          <p:cNvPr id="15" name="Picture 14" descr="A white bird on a rock&#10;&#10;Description automatically generated with low confidence">
            <a:extLst>
              <a:ext uri="{FF2B5EF4-FFF2-40B4-BE49-F238E27FC236}">
                <a16:creationId xmlns:a16="http://schemas.microsoft.com/office/drawing/2014/main" id="{5F2260ED-D6D3-40A6-D95F-5255255DB3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4715" y="4178908"/>
            <a:ext cx="2460125" cy="2460125"/>
          </a:xfrm>
          <a:prstGeom prst="rect">
            <a:avLst/>
          </a:prstGeom>
        </p:spPr>
      </p:pic>
    </p:spTree>
    <p:extLst>
      <p:ext uri="{BB962C8B-B14F-4D97-AF65-F5344CB8AC3E}">
        <p14:creationId xmlns:p14="http://schemas.microsoft.com/office/powerpoint/2010/main" val="992799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273152" y="172910"/>
            <a:ext cx="1407472" cy="1407472"/>
          </a:xfrm>
          <a:prstGeom prst="rect">
            <a:avLst/>
          </a:prstGeom>
        </p:spPr>
      </p:pic>
      <p:sp>
        <p:nvSpPr>
          <p:cNvPr id="2" name="Title 1"/>
          <p:cNvSpPr>
            <a:spLocks noGrp="1"/>
          </p:cNvSpPr>
          <p:nvPr>
            <p:ph type="title"/>
          </p:nvPr>
        </p:nvSpPr>
        <p:spPr>
          <a:xfrm>
            <a:off x="155575" y="1049372"/>
            <a:ext cx="7596116" cy="276319"/>
          </a:xfrm>
        </p:spPr>
        <p:txBody>
          <a:bodyPr>
            <a:normAutofit fontScale="90000"/>
          </a:bodyPr>
          <a:lstStyle/>
          <a:p>
            <a:r>
              <a:rPr lang="en-GB" sz="2800" dirty="0">
                <a:latin typeface="Arial" panose="020B0604020202020204" pitchFamily="34" charset="0"/>
                <a:cs typeface="Arial" panose="020B0604020202020204" pitchFamily="34" charset="0"/>
              </a:rPr>
              <a:t>When I visit </a:t>
            </a:r>
            <a:r>
              <a:rPr lang="en-GB" sz="2800" b="1" dirty="0" err="1">
                <a:latin typeface="Arial" panose="020B0604020202020204" pitchFamily="34" charset="0"/>
                <a:cs typeface="Arial" panose="020B0604020202020204" pitchFamily="34" charset="0"/>
              </a:rPr>
              <a:t>Heddon’s</a:t>
            </a:r>
            <a:r>
              <a:rPr lang="en-GB" sz="2800" b="1" dirty="0">
                <a:latin typeface="Arial" panose="020B0604020202020204" pitchFamily="34" charset="0"/>
                <a:cs typeface="Arial" panose="020B0604020202020204" pitchFamily="34" charset="0"/>
              </a:rPr>
              <a:t> Mouth </a:t>
            </a:r>
            <a:br>
              <a:rPr lang="en-GB" sz="2800" b="1" dirty="0">
                <a:latin typeface="Arial" panose="020B0604020202020204" pitchFamily="34" charset="0"/>
                <a:cs typeface="Arial" panose="020B0604020202020204" pitchFamily="34" charset="0"/>
              </a:rPr>
            </a:br>
            <a:br>
              <a:rPr lang="en-GB" sz="2800" b="1"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I might touch or feel:</a:t>
            </a:r>
            <a:br>
              <a:rPr lang="en-GB" sz="2800" dirty="0">
                <a:latin typeface="Arial" panose="020B0604020202020204" pitchFamily="34" charset="0"/>
                <a:cs typeface="Arial" panose="020B0604020202020204" pitchFamily="34" charset="0"/>
              </a:rPr>
            </a:br>
            <a:br>
              <a:rPr lang="en-GB"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p:txBody>
      </p:sp>
      <p:sp>
        <p:nvSpPr>
          <p:cNvPr id="3" name="AutoShape 2" descr="Image result for eye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5" name="Table 4">
            <a:extLst>
              <a:ext uri="{FF2B5EF4-FFF2-40B4-BE49-F238E27FC236}">
                <a16:creationId xmlns:a16="http://schemas.microsoft.com/office/drawing/2014/main" id="{58D9888A-015B-F4BD-0E41-A894A19B529C}"/>
              </a:ext>
            </a:extLst>
          </p:cNvPr>
          <p:cNvGraphicFramePr>
            <a:graphicFrameLocks noGrp="1"/>
          </p:cNvGraphicFramePr>
          <p:nvPr>
            <p:extLst>
              <p:ext uri="{D42A27DB-BD31-4B8C-83A1-F6EECF244321}">
                <p14:modId xmlns:p14="http://schemas.microsoft.com/office/powerpoint/2010/main" val="2031185877"/>
              </p:ext>
            </p:extLst>
          </p:nvPr>
        </p:nvGraphicFramePr>
        <p:xfrm>
          <a:off x="460375" y="1567810"/>
          <a:ext cx="11362446" cy="5054748"/>
        </p:xfrm>
        <a:graphic>
          <a:graphicData uri="http://schemas.openxmlformats.org/drawingml/2006/table">
            <a:tbl>
              <a:tblPr firstRow="1" bandRow="1">
                <a:tableStyleId>{5C22544A-7EE6-4342-B048-85BDC9FD1C3A}</a:tableStyleId>
              </a:tblPr>
              <a:tblGrid>
                <a:gridCol w="5681223">
                  <a:extLst>
                    <a:ext uri="{9D8B030D-6E8A-4147-A177-3AD203B41FA5}">
                      <a16:colId xmlns:a16="http://schemas.microsoft.com/office/drawing/2014/main" val="2386643241"/>
                    </a:ext>
                  </a:extLst>
                </a:gridCol>
                <a:gridCol w="5681223">
                  <a:extLst>
                    <a:ext uri="{9D8B030D-6E8A-4147-A177-3AD203B41FA5}">
                      <a16:colId xmlns:a16="http://schemas.microsoft.com/office/drawing/2014/main" val="3621404241"/>
                    </a:ext>
                  </a:extLst>
                </a:gridCol>
              </a:tblGrid>
              <a:tr h="2527374">
                <a:tc>
                  <a:txBody>
                    <a:bodyPr/>
                    <a:lstStyle/>
                    <a:p>
                      <a:pPr algn="ctr"/>
                      <a:endParaRPr lang="en-GB" sz="2400" b="0" dirty="0">
                        <a:solidFill>
                          <a:schemeClr val="tx1"/>
                        </a:solidFill>
                        <a:latin typeface="Arial" panose="020B0604020202020204" pitchFamily="34" charset="0"/>
                        <a:cs typeface="Arial" panose="020B0604020202020204" pitchFamily="34" charset="0"/>
                      </a:endParaRPr>
                    </a:p>
                  </a:txBody>
                  <a:tcPr>
                    <a:solidFill>
                      <a:srgbClr val="D0D3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chemeClr val="tx1"/>
                        </a:solidFill>
                        <a:latin typeface="Arial" panose="020B0604020202020204" pitchFamily="34" charset="0"/>
                        <a:cs typeface="Arial" panose="020B0604020202020204" pitchFamily="34" charset="0"/>
                      </a:endParaRPr>
                    </a:p>
                    <a:p>
                      <a:pPr algn="ctr"/>
                      <a:endParaRPr lang="en-GB" sz="2400" b="0" dirty="0">
                        <a:solidFill>
                          <a:schemeClr val="tx1"/>
                        </a:solidFill>
                        <a:latin typeface="Arial" panose="020B0604020202020204" pitchFamily="34" charset="0"/>
                        <a:cs typeface="Arial" panose="020B0604020202020204" pitchFamily="34" charset="0"/>
                      </a:endParaRPr>
                    </a:p>
                  </a:txBody>
                  <a:tcPr>
                    <a:solidFill>
                      <a:srgbClr val="D0D3E3"/>
                    </a:solidFill>
                  </a:tcPr>
                </a:tc>
                <a:extLst>
                  <a:ext uri="{0D108BD9-81ED-4DB2-BD59-A6C34878D82A}">
                    <a16:rowId xmlns:a16="http://schemas.microsoft.com/office/drawing/2014/main" val="528648548"/>
                  </a:ext>
                </a:extLst>
              </a:tr>
              <a:tr h="25273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Arial" panose="020B0604020202020204" pitchFamily="34" charset="0"/>
                        <a:cs typeface="Arial" panose="020B0604020202020204" pitchFamily="34" charset="0"/>
                      </a:endParaRPr>
                    </a:p>
                    <a:p>
                      <a:pPr algn="ctr"/>
                      <a:endParaRPr lang="en-GB" sz="2400" b="1" dirty="0">
                        <a:solidFill>
                          <a:schemeClr val="tx1"/>
                        </a:solidFill>
                        <a:latin typeface="Arial" panose="020B0604020202020204" pitchFamily="34" charset="0"/>
                        <a:cs typeface="Arial" panose="020B0604020202020204" pitchFamily="34" charset="0"/>
                      </a:endParaRPr>
                    </a:p>
                  </a:txBody>
                  <a:tcPr>
                    <a:solidFill>
                      <a:srgbClr val="D0D3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Arial" panose="020B0604020202020204" pitchFamily="34" charset="0"/>
                        <a:cs typeface="Arial" panose="020B0604020202020204" pitchFamily="34" charset="0"/>
                      </a:endParaRPr>
                    </a:p>
                    <a:p>
                      <a:pPr algn="ctr"/>
                      <a:endParaRPr lang="en-GB" sz="2400" b="1" dirty="0">
                        <a:solidFill>
                          <a:schemeClr val="tx1"/>
                        </a:solidFill>
                        <a:latin typeface="Arial" panose="020B0604020202020204" pitchFamily="34" charset="0"/>
                        <a:cs typeface="Arial" panose="020B0604020202020204" pitchFamily="34" charset="0"/>
                      </a:endParaRPr>
                    </a:p>
                  </a:txBody>
                  <a:tcPr>
                    <a:solidFill>
                      <a:srgbClr val="D0D3E3"/>
                    </a:solidFill>
                  </a:tcPr>
                </a:tc>
                <a:extLst>
                  <a:ext uri="{0D108BD9-81ED-4DB2-BD59-A6C34878D82A}">
                    <a16:rowId xmlns:a16="http://schemas.microsoft.com/office/drawing/2014/main" val="492810796"/>
                  </a:ext>
                </a:extLst>
              </a:tr>
            </a:tbl>
          </a:graphicData>
        </a:graphic>
      </p:graphicFrame>
      <p:sp>
        <p:nvSpPr>
          <p:cNvPr id="10" name="TextBox 9">
            <a:extLst>
              <a:ext uri="{FF2B5EF4-FFF2-40B4-BE49-F238E27FC236}">
                <a16:creationId xmlns:a16="http://schemas.microsoft.com/office/drawing/2014/main" id="{FF7205C4-70A2-7F68-B494-BF017E5EF54B}"/>
              </a:ext>
            </a:extLst>
          </p:cNvPr>
          <p:cNvSpPr txBox="1"/>
          <p:nvPr/>
        </p:nvSpPr>
        <p:spPr>
          <a:xfrm>
            <a:off x="644698" y="1842494"/>
            <a:ext cx="2121639" cy="707886"/>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A stony path under my feet</a:t>
            </a:r>
            <a:endParaRPr lang="en-US" sz="2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0C9DC51-7E61-5E4E-F36B-C809A2D7ACB0}"/>
              </a:ext>
            </a:extLst>
          </p:cNvPr>
          <p:cNvSpPr txBox="1"/>
          <p:nvPr/>
        </p:nvSpPr>
        <p:spPr>
          <a:xfrm>
            <a:off x="6389916" y="1803560"/>
            <a:ext cx="2361767" cy="400110"/>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Mud</a:t>
            </a:r>
            <a:endParaRPr lang="en-US" sz="20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F8B775D8-CDF0-3F74-DD11-EF4F3E4076D9}"/>
              </a:ext>
            </a:extLst>
          </p:cNvPr>
          <p:cNvSpPr txBox="1"/>
          <p:nvPr/>
        </p:nvSpPr>
        <p:spPr>
          <a:xfrm>
            <a:off x="460375" y="4126732"/>
            <a:ext cx="2322827" cy="400110"/>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Smooth boulders</a:t>
            </a:r>
            <a:endParaRPr lang="en-US" sz="20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5B71C348-0660-FDE3-86D7-CCCBF66E2775}"/>
              </a:ext>
            </a:extLst>
          </p:cNvPr>
          <p:cNvSpPr txBox="1"/>
          <p:nvPr/>
        </p:nvSpPr>
        <p:spPr>
          <a:xfrm>
            <a:off x="6305474" y="4224390"/>
            <a:ext cx="2322828" cy="1015663"/>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Water droplets splashing up from the sea</a:t>
            </a:r>
            <a:endParaRPr lang="en-US" sz="20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115A9C6-40FA-86E4-8AC5-03E3810F2909}"/>
              </a:ext>
            </a:extLst>
          </p:cNvPr>
          <p:cNvPicPr>
            <a:picLocks noChangeAspect="1"/>
          </p:cNvPicPr>
          <p:nvPr/>
        </p:nvPicPr>
        <p:blipFill rotWithShape="1">
          <a:blip r:embed="rId3"/>
          <a:srcRect t="28606" b="22547"/>
          <a:stretch/>
        </p:blipFill>
        <p:spPr>
          <a:xfrm>
            <a:off x="9293266" y="226691"/>
            <a:ext cx="2743159" cy="1099000"/>
          </a:xfrm>
          <a:prstGeom prst="rect">
            <a:avLst/>
          </a:prstGeom>
        </p:spPr>
      </p:pic>
      <p:pic>
        <p:nvPicPr>
          <p:cNvPr id="15" name="Picture 15" descr="A path of flat, loose stones.">
            <a:extLst>
              <a:ext uri="{FF2B5EF4-FFF2-40B4-BE49-F238E27FC236}">
                <a16:creationId xmlns:a16="http://schemas.microsoft.com/office/drawing/2014/main" id="{8216335E-6CF6-0986-14B5-D399DA541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8911" y="1567810"/>
            <a:ext cx="3329663" cy="2499152"/>
          </a:xfrm>
          <a:prstGeom prst="rect">
            <a:avLst/>
          </a:prstGeom>
        </p:spPr>
      </p:pic>
      <p:pic>
        <p:nvPicPr>
          <p:cNvPr id="16" name="Picture 16" descr="A patch of mud with footprints. A person’s feet with hiking boots is also depicted.">
            <a:extLst>
              <a:ext uri="{FF2B5EF4-FFF2-40B4-BE49-F238E27FC236}">
                <a16:creationId xmlns:a16="http://schemas.microsoft.com/office/drawing/2014/main" id="{B3D93AB7-9828-FC67-1B25-38F69B0887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5456" y="1580382"/>
            <a:ext cx="3329663" cy="2499152"/>
          </a:xfrm>
          <a:prstGeom prst="rect">
            <a:avLst/>
          </a:prstGeom>
        </p:spPr>
      </p:pic>
      <p:pic>
        <p:nvPicPr>
          <p:cNvPr id="18" name="Picture 19" descr="A rough sea, brown in colour from where sand has been churned up by the tide. The waves are crashing onto the beach and there are large boulders at the water’s edge.">
            <a:extLst>
              <a:ext uri="{FF2B5EF4-FFF2-40B4-BE49-F238E27FC236}">
                <a16:creationId xmlns:a16="http://schemas.microsoft.com/office/drawing/2014/main" id="{B4903B71-CBFE-3BF1-94A2-DF04615EA4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2" t="36605" r="40257" b="3446"/>
          <a:stretch/>
        </p:blipFill>
        <p:spPr>
          <a:xfrm>
            <a:off x="8485456" y="4126732"/>
            <a:ext cx="3329660" cy="2497245"/>
          </a:xfrm>
          <a:prstGeom prst="rect">
            <a:avLst/>
          </a:prstGeom>
        </p:spPr>
      </p:pic>
      <p:pic>
        <p:nvPicPr>
          <p:cNvPr id="7" name="Picture 6" descr="A close-up of a rock&#10;&#10;Description automatically generated with medium confidence">
            <a:extLst>
              <a:ext uri="{FF2B5EF4-FFF2-40B4-BE49-F238E27FC236}">
                <a16:creationId xmlns:a16="http://schemas.microsoft.com/office/drawing/2014/main" id="{B713E45E-9C65-6E63-43FA-C2E07888F0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8911" y="4126732"/>
            <a:ext cx="3219527" cy="2414645"/>
          </a:xfrm>
          <a:prstGeom prst="rect">
            <a:avLst/>
          </a:prstGeom>
        </p:spPr>
      </p:pic>
    </p:spTree>
    <p:extLst>
      <p:ext uri="{BB962C8B-B14F-4D97-AF65-F5344CB8AC3E}">
        <p14:creationId xmlns:p14="http://schemas.microsoft.com/office/powerpoint/2010/main" val="3162905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7441" b="10721"/>
          <a:stretch/>
        </p:blipFill>
        <p:spPr>
          <a:xfrm>
            <a:off x="2213113" y="602562"/>
            <a:ext cx="1071562" cy="910385"/>
          </a:xfrm>
          <a:prstGeom prst="rect">
            <a:avLst/>
          </a:prstGeom>
        </p:spPr>
      </p:pic>
      <p:sp>
        <p:nvSpPr>
          <p:cNvPr id="2" name="Title 1"/>
          <p:cNvSpPr>
            <a:spLocks noGrp="1"/>
          </p:cNvSpPr>
          <p:nvPr>
            <p:ph type="title"/>
          </p:nvPr>
        </p:nvSpPr>
        <p:spPr>
          <a:xfrm>
            <a:off x="155575" y="1049372"/>
            <a:ext cx="7596116" cy="276319"/>
          </a:xfrm>
        </p:spPr>
        <p:txBody>
          <a:bodyPr>
            <a:normAutofit fontScale="90000"/>
          </a:bodyPr>
          <a:lstStyle/>
          <a:p>
            <a:r>
              <a:rPr lang="en-GB" sz="2800" dirty="0">
                <a:latin typeface="Arial" panose="020B0604020202020204" pitchFamily="34" charset="0"/>
                <a:cs typeface="Arial" panose="020B0604020202020204" pitchFamily="34" charset="0"/>
              </a:rPr>
              <a:t>When I visit </a:t>
            </a:r>
            <a:r>
              <a:rPr lang="en-GB" sz="2800" b="1" dirty="0" err="1">
                <a:latin typeface="Arial" panose="020B0604020202020204" pitchFamily="34" charset="0"/>
                <a:cs typeface="Arial" panose="020B0604020202020204" pitchFamily="34" charset="0"/>
              </a:rPr>
              <a:t>Heddon’s</a:t>
            </a:r>
            <a:r>
              <a:rPr lang="en-GB" sz="2800" b="1" dirty="0">
                <a:latin typeface="Arial" panose="020B0604020202020204" pitchFamily="34" charset="0"/>
                <a:cs typeface="Arial" panose="020B0604020202020204" pitchFamily="34" charset="0"/>
              </a:rPr>
              <a:t> Mouth </a:t>
            </a:r>
            <a:br>
              <a:rPr lang="en-GB" sz="2800" b="1" dirty="0">
                <a:latin typeface="Arial" panose="020B0604020202020204" pitchFamily="34" charset="0"/>
                <a:cs typeface="Arial" panose="020B0604020202020204" pitchFamily="34" charset="0"/>
              </a:rPr>
            </a:br>
            <a:br>
              <a:rPr lang="en-GB" sz="2800" b="1"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I might taste:</a:t>
            </a:r>
            <a:br>
              <a:rPr lang="en-GB" sz="2800" dirty="0">
                <a:latin typeface="Arial" panose="020B0604020202020204" pitchFamily="34" charset="0"/>
                <a:cs typeface="Arial" panose="020B0604020202020204" pitchFamily="34" charset="0"/>
              </a:rPr>
            </a:br>
            <a:br>
              <a:rPr lang="en-GB"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p:txBody>
      </p:sp>
      <p:sp>
        <p:nvSpPr>
          <p:cNvPr id="3" name="AutoShape 2" descr="Image result for eye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6" name="Table 5">
            <a:extLst>
              <a:ext uri="{FF2B5EF4-FFF2-40B4-BE49-F238E27FC236}">
                <a16:creationId xmlns:a16="http://schemas.microsoft.com/office/drawing/2014/main" id="{DFE4C0DA-1A02-8525-7B31-DB44ED720DAA}"/>
              </a:ext>
            </a:extLst>
          </p:cNvPr>
          <p:cNvGraphicFramePr>
            <a:graphicFrameLocks noGrp="1"/>
          </p:cNvGraphicFramePr>
          <p:nvPr>
            <p:extLst>
              <p:ext uri="{D42A27DB-BD31-4B8C-83A1-F6EECF244321}">
                <p14:modId xmlns:p14="http://schemas.microsoft.com/office/powerpoint/2010/main" val="3929229707"/>
              </p:ext>
            </p:extLst>
          </p:nvPr>
        </p:nvGraphicFramePr>
        <p:xfrm>
          <a:off x="460375" y="1567810"/>
          <a:ext cx="11362446" cy="5054748"/>
        </p:xfrm>
        <a:graphic>
          <a:graphicData uri="http://schemas.openxmlformats.org/drawingml/2006/table">
            <a:tbl>
              <a:tblPr firstRow="1" bandRow="1">
                <a:tableStyleId>{5C22544A-7EE6-4342-B048-85BDC9FD1C3A}</a:tableStyleId>
              </a:tblPr>
              <a:tblGrid>
                <a:gridCol w="5681223">
                  <a:extLst>
                    <a:ext uri="{9D8B030D-6E8A-4147-A177-3AD203B41FA5}">
                      <a16:colId xmlns:a16="http://schemas.microsoft.com/office/drawing/2014/main" val="2386643241"/>
                    </a:ext>
                  </a:extLst>
                </a:gridCol>
                <a:gridCol w="5681223">
                  <a:extLst>
                    <a:ext uri="{9D8B030D-6E8A-4147-A177-3AD203B41FA5}">
                      <a16:colId xmlns:a16="http://schemas.microsoft.com/office/drawing/2014/main" val="3621404241"/>
                    </a:ext>
                  </a:extLst>
                </a:gridCol>
              </a:tblGrid>
              <a:tr h="2527374">
                <a:tc>
                  <a:txBody>
                    <a:bodyPr/>
                    <a:lstStyle/>
                    <a:p>
                      <a:pPr fontAlgn="base"/>
                      <a:br>
                        <a:rPr lang="en-GB" sz="2400" u="none" strike="noStrike" dirty="0">
                          <a:effectLst/>
                        </a:rPr>
                      </a:br>
                      <a:endParaRPr lang="en-GB" sz="2400" u="none" strike="noStrike" dirty="0">
                        <a:effectLst/>
                      </a:endParaRPr>
                    </a:p>
                    <a:p>
                      <a:pPr fontAlgn="base"/>
                      <a:br>
                        <a:rPr lang="en-GB" sz="2400" u="none" strike="noStrike" dirty="0">
                          <a:effectLst/>
                        </a:rPr>
                      </a:br>
                      <a:endParaRPr lang="en-GB" sz="2400" u="none" strike="noStrike" dirty="0">
                        <a:effectLst/>
                      </a:endParaRPr>
                    </a:p>
                    <a:p>
                      <a:pPr algn="ctr"/>
                      <a:endParaRPr lang="en-GB" sz="2400" b="0" dirty="0">
                        <a:solidFill>
                          <a:schemeClr val="tx1"/>
                        </a:solidFill>
                        <a:latin typeface="Arial" panose="020B0604020202020204" pitchFamily="34" charset="0"/>
                        <a:cs typeface="Arial" panose="020B0604020202020204" pitchFamily="34" charset="0"/>
                      </a:endParaRPr>
                    </a:p>
                  </a:txBody>
                  <a:tcPr>
                    <a:solidFill>
                      <a:srgbClr val="D0D3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chemeClr val="tx1"/>
                        </a:solidFill>
                        <a:latin typeface="Arial" panose="020B0604020202020204" pitchFamily="34" charset="0"/>
                        <a:cs typeface="Arial" panose="020B0604020202020204" pitchFamily="34" charset="0"/>
                      </a:endParaRPr>
                    </a:p>
                    <a:p>
                      <a:pPr algn="ctr"/>
                      <a:endParaRPr lang="en-GB" sz="2400" b="0" dirty="0">
                        <a:solidFill>
                          <a:schemeClr val="tx1"/>
                        </a:solidFill>
                        <a:latin typeface="Arial" panose="020B0604020202020204" pitchFamily="34" charset="0"/>
                        <a:cs typeface="Arial" panose="020B0604020202020204" pitchFamily="34" charset="0"/>
                      </a:endParaRPr>
                    </a:p>
                  </a:txBody>
                  <a:tcPr>
                    <a:solidFill>
                      <a:srgbClr val="D0D3E3"/>
                    </a:solidFill>
                  </a:tcPr>
                </a:tc>
                <a:extLst>
                  <a:ext uri="{0D108BD9-81ED-4DB2-BD59-A6C34878D82A}">
                    <a16:rowId xmlns:a16="http://schemas.microsoft.com/office/drawing/2014/main" val="528648548"/>
                  </a:ext>
                </a:extLst>
              </a:tr>
              <a:tr h="25273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Arial" panose="020B0604020202020204" pitchFamily="34" charset="0"/>
                        <a:cs typeface="Arial" panose="020B0604020202020204" pitchFamily="34" charset="0"/>
                      </a:endParaRPr>
                    </a:p>
                    <a:p>
                      <a:pPr algn="ctr"/>
                      <a:endParaRPr lang="en-GB" sz="2400" b="1" dirty="0">
                        <a:solidFill>
                          <a:schemeClr val="tx1"/>
                        </a:solidFill>
                        <a:latin typeface="Arial" panose="020B0604020202020204" pitchFamily="34" charset="0"/>
                        <a:cs typeface="Arial" panose="020B0604020202020204" pitchFamily="34" charset="0"/>
                      </a:endParaRPr>
                    </a:p>
                  </a:txBody>
                  <a:tcPr>
                    <a:solidFill>
                      <a:srgbClr val="D0D3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Arial" panose="020B0604020202020204" pitchFamily="34" charset="0"/>
                        <a:cs typeface="Arial" panose="020B0604020202020204" pitchFamily="34" charset="0"/>
                      </a:endParaRPr>
                    </a:p>
                    <a:p>
                      <a:pPr algn="ctr"/>
                      <a:endParaRPr lang="en-GB" sz="2400" b="1" dirty="0">
                        <a:solidFill>
                          <a:schemeClr val="tx1"/>
                        </a:solidFill>
                        <a:latin typeface="Arial" panose="020B0604020202020204" pitchFamily="34" charset="0"/>
                        <a:cs typeface="Arial" panose="020B0604020202020204" pitchFamily="34" charset="0"/>
                      </a:endParaRPr>
                    </a:p>
                  </a:txBody>
                  <a:tcPr>
                    <a:solidFill>
                      <a:srgbClr val="D0D3E3"/>
                    </a:solidFill>
                  </a:tcPr>
                </a:tc>
                <a:extLst>
                  <a:ext uri="{0D108BD9-81ED-4DB2-BD59-A6C34878D82A}">
                    <a16:rowId xmlns:a16="http://schemas.microsoft.com/office/drawing/2014/main" val="492810796"/>
                  </a:ext>
                </a:extLst>
              </a:tr>
            </a:tbl>
          </a:graphicData>
        </a:graphic>
      </p:graphicFrame>
      <p:sp>
        <p:nvSpPr>
          <p:cNvPr id="8" name="TextBox 7">
            <a:extLst>
              <a:ext uri="{FF2B5EF4-FFF2-40B4-BE49-F238E27FC236}">
                <a16:creationId xmlns:a16="http://schemas.microsoft.com/office/drawing/2014/main" id="{EB98B225-BCD1-788D-982A-42DBD8BC62A5}"/>
              </a:ext>
            </a:extLst>
          </p:cNvPr>
          <p:cNvSpPr txBox="1"/>
          <p:nvPr/>
        </p:nvSpPr>
        <p:spPr>
          <a:xfrm>
            <a:off x="644699" y="1842494"/>
            <a:ext cx="1839709" cy="1015663"/>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Food and drink in the café or pub</a:t>
            </a:r>
            <a:endParaRPr lang="en-US" sz="20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F27C33E9-6F65-0503-5446-C24761F356A2}"/>
              </a:ext>
            </a:extLst>
          </p:cNvPr>
          <p:cNvSpPr txBox="1"/>
          <p:nvPr/>
        </p:nvSpPr>
        <p:spPr>
          <a:xfrm>
            <a:off x="572164" y="4119387"/>
            <a:ext cx="2483382" cy="400110"/>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Ice cream</a:t>
            </a:r>
            <a:endParaRPr lang="en-US" sz="20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5FEE6E1-E05C-FF27-47B2-477FA5228335}"/>
              </a:ext>
            </a:extLst>
          </p:cNvPr>
          <p:cNvPicPr>
            <a:picLocks noChangeAspect="1"/>
          </p:cNvPicPr>
          <p:nvPr/>
        </p:nvPicPr>
        <p:blipFill rotWithShape="1">
          <a:blip r:embed="rId3"/>
          <a:srcRect t="28606" b="22547"/>
          <a:stretch/>
        </p:blipFill>
        <p:spPr>
          <a:xfrm>
            <a:off x="9293266" y="226691"/>
            <a:ext cx="2743159" cy="1099000"/>
          </a:xfrm>
          <a:prstGeom prst="rect">
            <a:avLst/>
          </a:prstGeom>
        </p:spPr>
      </p:pic>
      <p:pic>
        <p:nvPicPr>
          <p:cNvPr id="9" name="Picture 8" descr="A sandwich with lettuce and tomato&#10;&#10;Description automatically generated with medium confidence">
            <a:extLst>
              <a:ext uri="{FF2B5EF4-FFF2-40B4-BE49-F238E27FC236}">
                <a16:creationId xmlns:a16="http://schemas.microsoft.com/office/drawing/2014/main" id="{DC273373-C4C0-0103-F88D-248A5ED86A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4019" y="1736138"/>
            <a:ext cx="3320304" cy="2214921"/>
          </a:xfrm>
          <a:prstGeom prst="rect">
            <a:avLst/>
          </a:prstGeom>
        </p:spPr>
      </p:pic>
      <p:pic>
        <p:nvPicPr>
          <p:cNvPr id="13" name="Picture 12" descr="A picture containing dessert&#10;&#10;Description automatically generated">
            <a:extLst>
              <a:ext uri="{FF2B5EF4-FFF2-40B4-BE49-F238E27FC236}">
                <a16:creationId xmlns:a16="http://schemas.microsoft.com/office/drawing/2014/main" id="{A2F6B172-7FD8-7967-1CF4-E61E8F9ED6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4924" y="4225743"/>
            <a:ext cx="3399399" cy="2214921"/>
          </a:xfrm>
          <a:prstGeom prst="rect">
            <a:avLst/>
          </a:prstGeom>
        </p:spPr>
      </p:pic>
      <p:sp>
        <p:nvSpPr>
          <p:cNvPr id="4" name="TextBox 3">
            <a:extLst>
              <a:ext uri="{FF2B5EF4-FFF2-40B4-BE49-F238E27FC236}">
                <a16:creationId xmlns:a16="http://schemas.microsoft.com/office/drawing/2014/main" id="{A6FA749F-6508-5FDE-E875-F07C76EB5DA5}"/>
              </a:ext>
            </a:extLst>
          </p:cNvPr>
          <p:cNvSpPr txBox="1"/>
          <p:nvPr/>
        </p:nvSpPr>
        <p:spPr>
          <a:xfrm>
            <a:off x="6247679" y="1814615"/>
            <a:ext cx="1596912" cy="400110"/>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Blackberries</a:t>
            </a:r>
          </a:p>
        </p:txBody>
      </p:sp>
      <p:sp>
        <p:nvSpPr>
          <p:cNvPr id="10" name="TextBox 9">
            <a:extLst>
              <a:ext uri="{FF2B5EF4-FFF2-40B4-BE49-F238E27FC236}">
                <a16:creationId xmlns:a16="http://schemas.microsoft.com/office/drawing/2014/main" id="{002DBD8A-36CC-0AD6-43D5-2A74ABE8274D}"/>
              </a:ext>
            </a:extLst>
          </p:cNvPr>
          <p:cNvSpPr txBox="1"/>
          <p:nvPr/>
        </p:nvSpPr>
        <p:spPr>
          <a:xfrm>
            <a:off x="6286712" y="4225743"/>
            <a:ext cx="1463863" cy="1015663"/>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Salt spray from the sea</a:t>
            </a:r>
          </a:p>
        </p:txBody>
      </p:sp>
      <p:pic>
        <p:nvPicPr>
          <p:cNvPr id="12" name="Picture 11">
            <a:extLst>
              <a:ext uri="{FF2B5EF4-FFF2-40B4-BE49-F238E27FC236}">
                <a16:creationId xmlns:a16="http://schemas.microsoft.com/office/drawing/2014/main" id="{CC75DF70-6AB7-2C76-4F06-9DF8CF7E4F84}"/>
              </a:ext>
            </a:extLst>
          </p:cNvPr>
          <p:cNvPicPr>
            <a:picLocks noChangeAspect="1"/>
          </p:cNvPicPr>
          <p:nvPr/>
        </p:nvPicPr>
        <p:blipFill>
          <a:blip r:embed="rId6"/>
          <a:stretch>
            <a:fillRect/>
          </a:stretch>
        </p:blipFill>
        <p:spPr>
          <a:xfrm>
            <a:off x="8147947" y="1669793"/>
            <a:ext cx="2367653" cy="2354572"/>
          </a:xfrm>
          <a:prstGeom prst="rect">
            <a:avLst/>
          </a:prstGeom>
        </p:spPr>
      </p:pic>
      <p:pic>
        <p:nvPicPr>
          <p:cNvPr id="15" name="Picture 14">
            <a:extLst>
              <a:ext uri="{FF2B5EF4-FFF2-40B4-BE49-F238E27FC236}">
                <a16:creationId xmlns:a16="http://schemas.microsoft.com/office/drawing/2014/main" id="{CF8527B9-9F1E-AEF7-09C0-25CCAE487259}"/>
              </a:ext>
            </a:extLst>
          </p:cNvPr>
          <p:cNvPicPr>
            <a:picLocks noChangeAspect="1"/>
          </p:cNvPicPr>
          <p:nvPr/>
        </p:nvPicPr>
        <p:blipFill>
          <a:blip r:embed="rId7"/>
          <a:stretch>
            <a:fillRect/>
          </a:stretch>
        </p:blipFill>
        <p:spPr>
          <a:xfrm>
            <a:off x="8041560" y="4288640"/>
            <a:ext cx="2824918" cy="2011155"/>
          </a:xfrm>
          <a:prstGeom prst="rect">
            <a:avLst/>
          </a:prstGeom>
        </p:spPr>
      </p:pic>
    </p:spTree>
    <p:extLst>
      <p:ext uri="{BB962C8B-B14F-4D97-AF65-F5344CB8AC3E}">
        <p14:creationId xmlns:p14="http://schemas.microsoft.com/office/powerpoint/2010/main" val="2842230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75" y="1049372"/>
            <a:ext cx="7596116" cy="276319"/>
          </a:xfrm>
        </p:spPr>
        <p:txBody>
          <a:bodyPr>
            <a:normAutofit fontScale="90000"/>
          </a:bodyPr>
          <a:lstStyle/>
          <a:p>
            <a:r>
              <a:rPr lang="en-GB" sz="2800" dirty="0">
                <a:latin typeface="Arial" panose="020B0604020202020204" pitchFamily="34" charset="0"/>
                <a:cs typeface="Arial" panose="020B0604020202020204" pitchFamily="34" charset="0"/>
              </a:rPr>
              <a:t>When I visit </a:t>
            </a:r>
            <a:r>
              <a:rPr lang="en-GB" sz="2800" b="1" dirty="0" err="1">
                <a:latin typeface="Arial" panose="020B0604020202020204" pitchFamily="34" charset="0"/>
                <a:cs typeface="Arial" panose="020B0604020202020204" pitchFamily="34" charset="0"/>
              </a:rPr>
              <a:t>Heddon’s</a:t>
            </a:r>
            <a:r>
              <a:rPr lang="en-GB" sz="2800" b="1" dirty="0">
                <a:latin typeface="Arial" panose="020B0604020202020204" pitchFamily="34" charset="0"/>
                <a:cs typeface="Arial" panose="020B0604020202020204" pitchFamily="34" charset="0"/>
              </a:rPr>
              <a:t> Mouth </a:t>
            </a:r>
            <a:br>
              <a:rPr lang="en-GB" sz="2800" b="1" dirty="0">
                <a:latin typeface="Arial" panose="020B0604020202020204" pitchFamily="34" charset="0"/>
                <a:cs typeface="Arial" panose="020B0604020202020204" pitchFamily="34" charset="0"/>
              </a:rPr>
            </a:br>
            <a:br>
              <a:rPr lang="en-GB" sz="2800" b="1"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I might smell:</a:t>
            </a:r>
            <a:br>
              <a:rPr lang="en-GB" sz="2800" dirty="0">
                <a:latin typeface="Arial" panose="020B0604020202020204" pitchFamily="34" charset="0"/>
                <a:cs typeface="Arial" panose="020B0604020202020204" pitchFamily="34" charset="0"/>
              </a:rPr>
            </a:br>
            <a:br>
              <a:rPr lang="en-GB"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2128974" y="757470"/>
            <a:ext cx="899284" cy="899284"/>
          </a:xfrm>
          <a:prstGeom prst="rect">
            <a:avLst/>
          </a:prstGeom>
        </p:spPr>
      </p:pic>
      <p:sp>
        <p:nvSpPr>
          <p:cNvPr id="3" name="AutoShape 2" descr="Image result for eye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5" name="Table 4">
            <a:extLst>
              <a:ext uri="{FF2B5EF4-FFF2-40B4-BE49-F238E27FC236}">
                <a16:creationId xmlns:a16="http://schemas.microsoft.com/office/drawing/2014/main" id="{3518B65A-9727-D240-11BE-22B488AF7E48}"/>
              </a:ext>
            </a:extLst>
          </p:cNvPr>
          <p:cNvGraphicFramePr>
            <a:graphicFrameLocks noGrp="1"/>
          </p:cNvGraphicFramePr>
          <p:nvPr>
            <p:extLst>
              <p:ext uri="{D42A27DB-BD31-4B8C-83A1-F6EECF244321}">
                <p14:modId xmlns:p14="http://schemas.microsoft.com/office/powerpoint/2010/main" val="256562405"/>
              </p:ext>
            </p:extLst>
          </p:nvPr>
        </p:nvGraphicFramePr>
        <p:xfrm>
          <a:off x="460375" y="1567810"/>
          <a:ext cx="11362446" cy="5054748"/>
        </p:xfrm>
        <a:graphic>
          <a:graphicData uri="http://schemas.openxmlformats.org/drawingml/2006/table">
            <a:tbl>
              <a:tblPr firstRow="1" bandRow="1">
                <a:tableStyleId>{5C22544A-7EE6-4342-B048-85BDC9FD1C3A}</a:tableStyleId>
              </a:tblPr>
              <a:tblGrid>
                <a:gridCol w="5681223">
                  <a:extLst>
                    <a:ext uri="{9D8B030D-6E8A-4147-A177-3AD203B41FA5}">
                      <a16:colId xmlns:a16="http://schemas.microsoft.com/office/drawing/2014/main" val="2386643241"/>
                    </a:ext>
                  </a:extLst>
                </a:gridCol>
                <a:gridCol w="5681223">
                  <a:extLst>
                    <a:ext uri="{9D8B030D-6E8A-4147-A177-3AD203B41FA5}">
                      <a16:colId xmlns:a16="http://schemas.microsoft.com/office/drawing/2014/main" val="3621404241"/>
                    </a:ext>
                  </a:extLst>
                </a:gridCol>
              </a:tblGrid>
              <a:tr h="2527374">
                <a:tc>
                  <a:txBody>
                    <a:bodyPr/>
                    <a:lstStyle/>
                    <a:p>
                      <a:pPr algn="ctr"/>
                      <a:endParaRPr lang="en-GB" sz="2400" b="0" dirty="0">
                        <a:solidFill>
                          <a:schemeClr val="tx1"/>
                        </a:solidFill>
                        <a:latin typeface="Arial" panose="020B0604020202020204" pitchFamily="34" charset="0"/>
                        <a:cs typeface="Arial" panose="020B0604020202020204" pitchFamily="34" charset="0"/>
                      </a:endParaRPr>
                    </a:p>
                  </a:txBody>
                  <a:tcPr>
                    <a:solidFill>
                      <a:srgbClr val="D0D3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chemeClr val="tx1"/>
                        </a:solidFill>
                        <a:latin typeface="Arial" panose="020B0604020202020204" pitchFamily="34" charset="0"/>
                        <a:cs typeface="Arial" panose="020B0604020202020204" pitchFamily="34" charset="0"/>
                      </a:endParaRPr>
                    </a:p>
                    <a:p>
                      <a:pPr algn="ctr"/>
                      <a:endParaRPr lang="en-GB" sz="2400" b="0" dirty="0">
                        <a:solidFill>
                          <a:schemeClr val="tx1"/>
                        </a:solidFill>
                        <a:latin typeface="Arial" panose="020B0604020202020204" pitchFamily="34" charset="0"/>
                        <a:cs typeface="Arial" panose="020B0604020202020204" pitchFamily="34" charset="0"/>
                      </a:endParaRPr>
                    </a:p>
                  </a:txBody>
                  <a:tcPr>
                    <a:solidFill>
                      <a:srgbClr val="D0D3E3"/>
                    </a:solidFill>
                  </a:tcPr>
                </a:tc>
                <a:extLst>
                  <a:ext uri="{0D108BD9-81ED-4DB2-BD59-A6C34878D82A}">
                    <a16:rowId xmlns:a16="http://schemas.microsoft.com/office/drawing/2014/main" val="528648548"/>
                  </a:ext>
                </a:extLst>
              </a:tr>
              <a:tr h="25273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Arial" panose="020B0604020202020204" pitchFamily="34" charset="0"/>
                        <a:cs typeface="Arial" panose="020B0604020202020204" pitchFamily="34" charset="0"/>
                      </a:endParaRPr>
                    </a:p>
                    <a:p>
                      <a:pPr algn="ctr"/>
                      <a:r>
                        <a:rPr lang="en-GB" sz="2400" b="1" dirty="0">
                          <a:solidFill>
                            <a:schemeClr val="tx1"/>
                          </a:solidFill>
                          <a:latin typeface="Arial" panose="020B0604020202020204" pitchFamily="34" charset="0"/>
                          <a:cs typeface="Arial" panose="020B0604020202020204" pitchFamily="34" charset="0"/>
                        </a:rPr>
                        <a:t> </a:t>
                      </a:r>
                    </a:p>
                  </a:txBody>
                  <a:tcPr>
                    <a:solidFill>
                      <a:srgbClr val="D0D3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Arial" panose="020B0604020202020204" pitchFamily="34" charset="0"/>
                        <a:cs typeface="Arial" panose="020B0604020202020204" pitchFamily="34" charset="0"/>
                      </a:endParaRPr>
                    </a:p>
                    <a:p>
                      <a:pPr algn="ctr"/>
                      <a:endParaRPr lang="en-GB" sz="2400" b="1" dirty="0">
                        <a:solidFill>
                          <a:schemeClr val="tx1"/>
                        </a:solidFill>
                        <a:latin typeface="Arial" panose="020B0604020202020204" pitchFamily="34" charset="0"/>
                        <a:cs typeface="Arial" panose="020B0604020202020204" pitchFamily="34" charset="0"/>
                      </a:endParaRPr>
                    </a:p>
                  </a:txBody>
                  <a:tcPr>
                    <a:solidFill>
                      <a:srgbClr val="D0D3E3"/>
                    </a:solidFill>
                  </a:tcPr>
                </a:tc>
                <a:extLst>
                  <a:ext uri="{0D108BD9-81ED-4DB2-BD59-A6C34878D82A}">
                    <a16:rowId xmlns:a16="http://schemas.microsoft.com/office/drawing/2014/main" val="492810796"/>
                  </a:ext>
                </a:extLst>
              </a:tr>
            </a:tbl>
          </a:graphicData>
        </a:graphic>
      </p:graphicFrame>
      <p:sp>
        <p:nvSpPr>
          <p:cNvPr id="8" name="TextBox 7">
            <a:extLst>
              <a:ext uri="{FF2B5EF4-FFF2-40B4-BE49-F238E27FC236}">
                <a16:creationId xmlns:a16="http://schemas.microsoft.com/office/drawing/2014/main" id="{ED475DA0-261F-3DBD-A5C8-A74954710412}"/>
              </a:ext>
            </a:extLst>
          </p:cNvPr>
          <p:cNvSpPr txBox="1"/>
          <p:nvPr/>
        </p:nvSpPr>
        <p:spPr>
          <a:xfrm>
            <a:off x="569252" y="1745698"/>
            <a:ext cx="2134213" cy="400110"/>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The sea</a:t>
            </a:r>
            <a:endParaRPr lang="en-US" sz="2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042453D-BEC9-84DF-1A00-FD1397DE04A3}"/>
              </a:ext>
            </a:extLst>
          </p:cNvPr>
          <p:cNvSpPr txBox="1"/>
          <p:nvPr/>
        </p:nvSpPr>
        <p:spPr>
          <a:xfrm>
            <a:off x="482830" y="4205720"/>
            <a:ext cx="2022262" cy="400110"/>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Seaweed</a:t>
            </a:r>
            <a:endParaRPr lang="en-US" sz="20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7435C90-7FAE-F56E-6DE4-7AF2246832C5}"/>
              </a:ext>
            </a:extLst>
          </p:cNvPr>
          <p:cNvPicPr>
            <a:picLocks noChangeAspect="1"/>
          </p:cNvPicPr>
          <p:nvPr/>
        </p:nvPicPr>
        <p:blipFill rotWithShape="1">
          <a:blip r:embed="rId3"/>
          <a:srcRect t="28606" b="22547"/>
          <a:stretch/>
        </p:blipFill>
        <p:spPr>
          <a:xfrm>
            <a:off x="9293266" y="226691"/>
            <a:ext cx="2743159" cy="1099000"/>
          </a:xfrm>
          <a:prstGeom prst="rect">
            <a:avLst/>
          </a:prstGeom>
        </p:spPr>
      </p:pic>
      <p:pic>
        <p:nvPicPr>
          <p:cNvPr id="9" name="Picture 8">
            <a:extLst>
              <a:ext uri="{FF2B5EF4-FFF2-40B4-BE49-F238E27FC236}">
                <a16:creationId xmlns:a16="http://schemas.microsoft.com/office/drawing/2014/main" id="{B8C67D92-7785-EEAE-B521-DE4A98F1CE41}"/>
              </a:ext>
            </a:extLst>
          </p:cNvPr>
          <p:cNvPicPr>
            <a:picLocks noChangeAspect="1"/>
          </p:cNvPicPr>
          <p:nvPr/>
        </p:nvPicPr>
        <p:blipFill>
          <a:blip r:embed="rId4"/>
          <a:stretch>
            <a:fillRect/>
          </a:stretch>
        </p:blipFill>
        <p:spPr>
          <a:xfrm rot="16200000">
            <a:off x="2708217" y="3890242"/>
            <a:ext cx="2289375" cy="2920332"/>
          </a:xfrm>
          <a:prstGeom prst="rect">
            <a:avLst/>
          </a:prstGeom>
        </p:spPr>
      </p:pic>
      <p:pic>
        <p:nvPicPr>
          <p:cNvPr id="12" name="Picture 11">
            <a:extLst>
              <a:ext uri="{FF2B5EF4-FFF2-40B4-BE49-F238E27FC236}">
                <a16:creationId xmlns:a16="http://schemas.microsoft.com/office/drawing/2014/main" id="{C92BCAA4-2F21-8DAE-DF84-52B497B947ED}"/>
              </a:ext>
            </a:extLst>
          </p:cNvPr>
          <p:cNvPicPr>
            <a:picLocks noChangeAspect="1"/>
          </p:cNvPicPr>
          <p:nvPr/>
        </p:nvPicPr>
        <p:blipFill>
          <a:blip r:embed="rId5"/>
          <a:stretch>
            <a:fillRect/>
          </a:stretch>
        </p:blipFill>
        <p:spPr>
          <a:xfrm>
            <a:off x="2392739" y="2031288"/>
            <a:ext cx="2944862" cy="1532777"/>
          </a:xfrm>
          <a:prstGeom prst="rect">
            <a:avLst/>
          </a:prstGeom>
        </p:spPr>
      </p:pic>
    </p:spTree>
    <p:extLst>
      <p:ext uri="{BB962C8B-B14F-4D97-AF65-F5344CB8AC3E}">
        <p14:creationId xmlns:p14="http://schemas.microsoft.com/office/powerpoint/2010/main" val="2403745221"/>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3E1492B4D59A5418FD66438B39057DF" ma:contentTypeVersion="4" ma:contentTypeDescription="Create a new document." ma:contentTypeScope="" ma:versionID="23048bc9f82100331fc126a40b531280">
  <xsd:schema xmlns:xsd="http://www.w3.org/2001/XMLSchema" xmlns:xs="http://www.w3.org/2001/XMLSchema" xmlns:p="http://schemas.microsoft.com/office/2006/metadata/properties" xmlns:ns2="6358185c-13c2-4f8b-92c9-1f7fd196b6e6" xmlns:ns3="2ec5bb89-4c84-494d-b670-144176941564" targetNamespace="http://schemas.microsoft.com/office/2006/metadata/properties" ma:root="true" ma:fieldsID="2d315cbe6c8105a6a4f3096d6e7fe9fd" ns2:_="" ns3:_="">
    <xsd:import namespace="6358185c-13c2-4f8b-92c9-1f7fd196b6e6"/>
    <xsd:import namespace="2ec5bb89-4c84-494d-b670-14417694156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58185c-13c2-4f8b-92c9-1f7fd196b6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c5bb89-4c84-494d-b670-14417694156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2ec5bb89-4c84-494d-b670-144176941564">
      <UserInfo>
        <DisplayName/>
        <AccountId xsi:nil="true"/>
        <AccountType/>
      </UserInfo>
    </SharedWithUsers>
  </documentManagement>
</p:properties>
</file>

<file path=customXml/itemProps1.xml><?xml version="1.0" encoding="utf-8"?>
<ds:datastoreItem xmlns:ds="http://schemas.openxmlformats.org/officeDocument/2006/customXml" ds:itemID="{88FA1D2F-CBB0-4683-B45E-1EC1DCF393BF}">
  <ds:schemaRefs>
    <ds:schemaRef ds:uri="http://schemas.microsoft.com/sharepoint/v3/contenttype/forms"/>
  </ds:schemaRefs>
</ds:datastoreItem>
</file>

<file path=customXml/itemProps2.xml><?xml version="1.0" encoding="utf-8"?>
<ds:datastoreItem xmlns:ds="http://schemas.openxmlformats.org/officeDocument/2006/customXml" ds:itemID="{8496B11E-3E81-47FC-9F02-6F7338B778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58185c-13c2-4f8b-92c9-1f7fd196b6e6"/>
    <ds:schemaRef ds:uri="2ec5bb89-4c84-494d-b670-1441769415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C7AD64B-6D8A-448E-B204-951B837288BB}">
  <ds:schemaRefs>
    <ds:schemaRef ds:uri="http://schemas.microsoft.com/office/2006/metadata/properties"/>
    <ds:schemaRef ds:uri="http://schemas.microsoft.com/office/infopath/2007/PartnerControls"/>
    <ds:schemaRef ds:uri="2ec5bb89-4c84-494d-b670-144176941564"/>
  </ds:schemaRefs>
</ds:datastoreItem>
</file>

<file path=docProps/app.xml><?xml version="1.0" encoding="utf-8"?>
<Properties xmlns="http://schemas.openxmlformats.org/officeDocument/2006/extended-properties" xmlns:vt="http://schemas.openxmlformats.org/officeDocument/2006/docPropsVTypes">
  <Template>Retrospect</Template>
  <TotalTime>13637</TotalTime>
  <Words>376</Words>
  <Application>Microsoft Office PowerPoint</Application>
  <PresentationFormat>Widescreen</PresentationFormat>
  <Paragraphs>49</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 </vt:lpstr>
      <vt:lpstr>Heddon’s Mouth is an outdoor area where the river runs out to the sea  This means it is a place where I can spend time in the countryside         </vt:lpstr>
      <vt:lpstr>When I arrive to visit Heddon’s Mouth   I might see:  </vt:lpstr>
      <vt:lpstr>When I visit Heddon’s Mouth   I might see:  </vt:lpstr>
      <vt:lpstr>When I visit Heddon’s Mouth   I might see:  </vt:lpstr>
      <vt:lpstr>When I visit Heddon’s Mouth   I might hear:  </vt:lpstr>
      <vt:lpstr>When I visit Heddon’s Mouth   I might touch or feel:  </vt:lpstr>
      <vt:lpstr>When I visit Heddon’s Mouth   I might taste:  </vt:lpstr>
      <vt:lpstr>When I visit Heddon’s Mouth   I might smell:  </vt:lpstr>
      <vt:lpstr>Most of all Heddon’s Mouth is a place where I can enjoy time outdoors</vt:lpstr>
      <vt:lpstr>Some additional information for my visit</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Sensory Story</dc:title>
  <dc:creator>Jane Cooper</dc:creator>
  <cp:lastModifiedBy>Charlotte Wray</cp:lastModifiedBy>
  <cp:revision>136</cp:revision>
  <dcterms:created xsi:type="dcterms:W3CDTF">2020-01-10T20:05:02Z</dcterms:created>
  <dcterms:modified xsi:type="dcterms:W3CDTF">2023-05-10T09:12:22Z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3002100.00000000</vt:lpwstr>
  </property>
  <property fmtid="{D5CDD505-2E9C-101B-9397-08002B2CF9AE}" pid="3" name="xd_ProgID">
    <vt:lpwstr/>
  </property>
  <property fmtid="{D5CDD505-2E9C-101B-9397-08002B2CF9AE}" pid="4" name="ContentTypeId">
    <vt:lpwstr>0x01010093E1492B4D59A5418FD66438B39057DF</vt:lpwstr>
  </property>
  <property fmtid="{D5CDD505-2E9C-101B-9397-08002B2CF9AE}" pid="5" name="_SourceUrl">
    <vt:lpwstr/>
  </property>
  <property fmtid="{D5CDD505-2E9C-101B-9397-08002B2CF9AE}" pid="6" name="_SharedFileIndex">
    <vt:lpwstr/>
  </property>
  <property fmtid="{D5CDD505-2E9C-101B-9397-08002B2CF9AE}" pid="7" name="_ColorH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_ColorTag">
    <vt:lpwstr/>
  </property>
  <property fmtid="{D5CDD505-2E9C-101B-9397-08002B2CF9AE}" pid="12" name="TriggerFlowInfo">
    <vt:lpwstr/>
  </property>
  <property fmtid="{D5CDD505-2E9C-101B-9397-08002B2CF9AE}" pid="13" name="xd_Signature">
    <vt:lpwstr/>
  </property>
  <property fmtid="{D5CDD505-2E9C-101B-9397-08002B2CF9AE}" pid="14" name="_Emoji">
    <vt:lpwstr/>
  </property>
</Properties>
</file>