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6" r:id="rId8"/>
    <p:sldId id="268" r:id="rId9"/>
    <p:sldId id="260" r:id="rId10"/>
    <p:sldId id="261" r:id="rId11"/>
    <p:sldId id="262" r:id="rId12"/>
    <p:sldId id="263" r:id="rId13"/>
    <p:sldId id="264" r:id="rId14"/>
    <p:sldId id="267"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AFA"/>
    <a:srgbClr val="64788B"/>
    <a:srgbClr val="D0D3E3"/>
    <a:srgbClr val="CC9900"/>
    <a:srgbClr val="2A5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350CB-6873-4222-B3EF-136EB3DB7887}" v="18" dt="2023-05-10T09:41:27.0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123" d="100"/>
          <a:sy n="123" d="100"/>
        </p:scale>
        <p:origin x="108"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Wray" userId="d4e7f8c2-a64c-401f-9149-376740b8b3de" providerId="ADAL" clId="{F81F63AD-E7DD-4AF8-8387-B650DF0DC807}"/>
    <pc:docChg chg="custSel modSld">
      <pc:chgData name="Charlotte Wray" userId="d4e7f8c2-a64c-401f-9149-376740b8b3de" providerId="ADAL" clId="{F81F63AD-E7DD-4AF8-8387-B650DF0DC807}" dt="2023-05-04T13:55:36.371" v="39" actId="478"/>
      <pc:docMkLst>
        <pc:docMk/>
      </pc:docMkLst>
      <pc:sldChg chg="addSp delSp modSp mod">
        <pc:chgData name="Charlotte Wray" userId="d4e7f8c2-a64c-401f-9149-376740b8b3de" providerId="ADAL" clId="{F81F63AD-E7DD-4AF8-8387-B650DF0DC807}" dt="2023-05-04T13:52:07.700" v="13"/>
        <pc:sldMkLst>
          <pc:docMk/>
          <pc:sldMk cId="2842230963" sldId="262"/>
        </pc:sldMkLst>
        <pc:spChg chg="del mod">
          <ac:chgData name="Charlotte Wray" userId="d4e7f8c2-a64c-401f-9149-376740b8b3de" providerId="ADAL" clId="{F81F63AD-E7DD-4AF8-8387-B650DF0DC807}" dt="2023-05-04T13:52:07.700" v="13"/>
          <ac:spMkLst>
            <pc:docMk/>
            <pc:sldMk cId="2842230963" sldId="262"/>
            <ac:spMk id="19" creationId="{6F397639-949D-5E99-F534-576A9663F689}"/>
          </ac:spMkLst>
        </pc:spChg>
        <pc:spChg chg="mod">
          <ac:chgData name="Charlotte Wray" userId="d4e7f8c2-a64c-401f-9149-376740b8b3de" providerId="ADAL" clId="{F81F63AD-E7DD-4AF8-8387-B650DF0DC807}" dt="2023-05-04T13:48:43.209" v="8" actId="20577"/>
          <ac:spMkLst>
            <pc:docMk/>
            <pc:sldMk cId="2842230963" sldId="262"/>
            <ac:spMk id="21" creationId="{F27C33E9-6F65-0503-5446-C24761F356A2}"/>
          </ac:spMkLst>
        </pc:spChg>
        <pc:picChg chg="add mod">
          <ac:chgData name="Charlotte Wray" userId="d4e7f8c2-a64c-401f-9149-376740b8b3de" providerId="ADAL" clId="{F81F63AD-E7DD-4AF8-8387-B650DF0DC807}" dt="2023-05-04T13:48:31.868" v="1" actId="1076"/>
          <ac:picMkLst>
            <pc:docMk/>
            <pc:sldMk cId="2842230963" sldId="262"/>
            <ac:picMk id="9" creationId="{EF8B1C91-3346-BDE7-0030-1060664CC8B7}"/>
          </ac:picMkLst>
        </pc:picChg>
        <pc:picChg chg="add mod">
          <ac:chgData name="Charlotte Wray" userId="d4e7f8c2-a64c-401f-9149-376740b8b3de" providerId="ADAL" clId="{F81F63AD-E7DD-4AF8-8387-B650DF0DC807}" dt="2023-05-04T13:52:05.659" v="11" actId="1076"/>
          <ac:picMkLst>
            <pc:docMk/>
            <pc:sldMk cId="2842230963" sldId="262"/>
            <ac:picMk id="12" creationId="{973D78B8-78D3-CFE1-3151-AA4BF7EEEC10}"/>
          </ac:picMkLst>
        </pc:picChg>
      </pc:sldChg>
      <pc:sldChg chg="addSp delSp modSp mod">
        <pc:chgData name="Charlotte Wray" userId="d4e7f8c2-a64c-401f-9149-376740b8b3de" providerId="ADAL" clId="{F81F63AD-E7DD-4AF8-8387-B650DF0DC807}" dt="2023-05-04T13:55:36.371" v="39" actId="478"/>
        <pc:sldMkLst>
          <pc:docMk/>
          <pc:sldMk cId="2403745221" sldId="263"/>
        </pc:sldMkLst>
        <pc:spChg chg="mod">
          <ac:chgData name="Charlotte Wray" userId="d4e7f8c2-a64c-401f-9149-376740b8b3de" providerId="ADAL" clId="{F81F63AD-E7DD-4AF8-8387-B650DF0DC807}" dt="2023-05-04T13:55:19.211" v="34" actId="20577"/>
          <ac:spMkLst>
            <pc:docMk/>
            <pc:sldMk cId="2403745221" sldId="263"/>
            <ac:spMk id="10" creationId="{D042453D-BEC9-84DF-1A00-FD1397DE04A3}"/>
          </ac:spMkLst>
        </pc:spChg>
        <pc:spChg chg="del">
          <ac:chgData name="Charlotte Wray" userId="d4e7f8c2-a64c-401f-9149-376740b8b3de" providerId="ADAL" clId="{F81F63AD-E7DD-4AF8-8387-B650DF0DC807}" dt="2023-05-04T13:53:43.012" v="22" actId="478"/>
          <ac:spMkLst>
            <pc:docMk/>
            <pc:sldMk cId="2403745221" sldId="263"/>
            <ac:spMk id="21" creationId="{2E62D595-400B-BC1A-CA2C-EB01DF01A35E}"/>
          </ac:spMkLst>
        </pc:spChg>
        <pc:spChg chg="del">
          <ac:chgData name="Charlotte Wray" userId="d4e7f8c2-a64c-401f-9149-376740b8b3de" providerId="ADAL" clId="{F81F63AD-E7DD-4AF8-8387-B650DF0DC807}" dt="2023-05-04T13:55:36.371" v="39" actId="478"/>
          <ac:spMkLst>
            <pc:docMk/>
            <pc:sldMk cId="2403745221" sldId="263"/>
            <ac:spMk id="25" creationId="{49EB4D64-6FE4-F9B8-BA9F-6FD14246DCEF}"/>
          </ac:spMkLst>
        </pc:spChg>
        <pc:picChg chg="add mod">
          <ac:chgData name="Charlotte Wray" userId="d4e7f8c2-a64c-401f-9149-376740b8b3de" providerId="ADAL" clId="{F81F63AD-E7DD-4AF8-8387-B650DF0DC807}" dt="2023-05-04T13:53:38.337" v="21" actId="14100"/>
          <ac:picMkLst>
            <pc:docMk/>
            <pc:sldMk cId="2403745221" sldId="263"/>
            <ac:picMk id="9" creationId="{2A6BA660-59D6-0B8A-0693-F7AD81E235E9}"/>
          </ac:picMkLst>
        </pc:picChg>
        <pc:picChg chg="add mod">
          <ac:chgData name="Charlotte Wray" userId="d4e7f8c2-a64c-401f-9149-376740b8b3de" providerId="ADAL" clId="{F81F63AD-E7DD-4AF8-8387-B650DF0DC807}" dt="2023-05-04T13:55:32.127" v="38" actId="14100"/>
          <ac:picMkLst>
            <pc:docMk/>
            <pc:sldMk cId="2403745221" sldId="263"/>
            <ac:picMk id="12" creationId="{4E139B7F-12FB-57C1-DD94-5CC68626F282}"/>
          </ac:picMkLst>
        </pc:picChg>
      </pc:sldChg>
    </pc:docChg>
  </pc:docChgLst>
  <pc:docChgLst>
    <pc:chgData name="Charlotte Wray" userId="S::cwray@exmoor-nationalpark.gov.uk::d4e7f8c2-a64c-401f-9149-376740b8b3de" providerId="AD" clId="Web-{0D0350CB-6873-4222-B3EF-136EB3DB7887}"/>
    <pc:docChg chg="modSld">
      <pc:chgData name="Charlotte Wray" userId="S::cwray@exmoor-nationalpark.gov.uk::d4e7f8c2-a64c-401f-9149-376740b8b3de" providerId="AD" clId="Web-{0D0350CB-6873-4222-B3EF-136EB3DB7887}" dt="2023-05-10T09:41:27.063" v="14" actId="20577"/>
      <pc:docMkLst>
        <pc:docMk/>
      </pc:docMkLst>
      <pc:sldChg chg="modSp">
        <pc:chgData name="Charlotte Wray" userId="S::cwray@exmoor-nationalpark.gov.uk::d4e7f8c2-a64c-401f-9149-376740b8b3de" providerId="AD" clId="Web-{0D0350CB-6873-4222-B3EF-136EB3DB7887}" dt="2023-05-10T09:40:35.202" v="4" actId="1076"/>
        <pc:sldMkLst>
          <pc:docMk/>
          <pc:sldMk cId="992799118" sldId="260"/>
        </pc:sldMkLst>
        <pc:graphicFrameChg chg="mod">
          <ac:chgData name="Charlotte Wray" userId="S::cwray@exmoor-nationalpark.gov.uk::d4e7f8c2-a64c-401f-9149-376740b8b3de" providerId="AD" clId="Web-{0D0350CB-6873-4222-B3EF-136EB3DB7887}" dt="2023-05-10T09:40:13.608" v="0" actId="1076"/>
          <ac:graphicFrameMkLst>
            <pc:docMk/>
            <pc:sldMk cId="992799118" sldId="260"/>
            <ac:graphicFrameMk id="6" creationId="{5C7301BD-33F9-3F4E-8B41-99C32FA3E015}"/>
          </ac:graphicFrameMkLst>
        </pc:graphicFrameChg>
        <pc:picChg chg="mod">
          <ac:chgData name="Charlotte Wray" userId="S::cwray@exmoor-nationalpark.gov.uk::d4e7f8c2-a64c-401f-9149-376740b8b3de" providerId="AD" clId="Web-{0D0350CB-6873-4222-B3EF-136EB3DB7887}" dt="2023-05-10T09:40:18.045" v="1" actId="1076"/>
          <ac:picMkLst>
            <pc:docMk/>
            <pc:sldMk cId="992799118" sldId="260"/>
            <ac:picMk id="4" creationId="{A8573CF6-A5B1-540E-CA31-A01F4A958B77}"/>
          </ac:picMkLst>
        </pc:picChg>
        <pc:picChg chg="mod">
          <ac:chgData name="Charlotte Wray" userId="S::cwray@exmoor-nationalpark.gov.uk::d4e7f8c2-a64c-401f-9149-376740b8b3de" providerId="AD" clId="Web-{0D0350CB-6873-4222-B3EF-136EB3DB7887}" dt="2023-05-10T09:40:28.733" v="3" actId="1076"/>
          <ac:picMkLst>
            <pc:docMk/>
            <pc:sldMk cId="992799118" sldId="260"/>
            <ac:picMk id="14" creationId="{DC44A474-2DF1-BFF8-1C8D-D88F9EE76977}"/>
          </ac:picMkLst>
        </pc:picChg>
        <pc:picChg chg="mod">
          <ac:chgData name="Charlotte Wray" userId="S::cwray@exmoor-nationalpark.gov.uk::d4e7f8c2-a64c-401f-9149-376740b8b3de" providerId="AD" clId="Web-{0D0350CB-6873-4222-B3EF-136EB3DB7887}" dt="2023-05-10T09:40:21.092" v="2" actId="1076"/>
          <ac:picMkLst>
            <pc:docMk/>
            <pc:sldMk cId="992799118" sldId="260"/>
            <ac:picMk id="15" creationId="{7009C1D9-F749-26FD-5A7A-5407032C390B}"/>
          </ac:picMkLst>
        </pc:picChg>
        <pc:picChg chg="mod">
          <ac:chgData name="Charlotte Wray" userId="S::cwray@exmoor-nationalpark.gov.uk::d4e7f8c2-a64c-401f-9149-376740b8b3de" providerId="AD" clId="Web-{0D0350CB-6873-4222-B3EF-136EB3DB7887}" dt="2023-05-10T09:40:35.202" v="4" actId="1076"/>
          <ac:picMkLst>
            <pc:docMk/>
            <pc:sldMk cId="992799118" sldId="260"/>
            <ac:picMk id="17" creationId="{D6657ECF-1F01-BA6C-4E4A-B4A6F0FC847D}"/>
          </ac:picMkLst>
        </pc:picChg>
      </pc:sldChg>
      <pc:sldChg chg="modSp">
        <pc:chgData name="Charlotte Wray" userId="S::cwray@exmoor-nationalpark.gov.uk::d4e7f8c2-a64c-401f-9149-376740b8b3de" providerId="AD" clId="Web-{0D0350CB-6873-4222-B3EF-136EB3DB7887}" dt="2023-05-10T09:41:27.063" v="14" actId="20577"/>
        <pc:sldMkLst>
          <pc:docMk/>
          <pc:sldMk cId="1332700951" sldId="265"/>
        </pc:sldMkLst>
        <pc:spChg chg="mod">
          <ac:chgData name="Charlotte Wray" userId="S::cwray@exmoor-nationalpark.gov.uk::d4e7f8c2-a64c-401f-9149-376740b8b3de" providerId="AD" clId="Web-{0D0350CB-6873-4222-B3EF-136EB3DB7887}" dt="2023-05-10T09:41:27.063" v="14" actId="20577"/>
          <ac:spMkLst>
            <pc:docMk/>
            <pc:sldMk cId="1332700951" sldId="265"/>
            <ac:spMk id="4" creationId="{91990741-D7F9-8B88-1F09-D157B3B34FBC}"/>
          </ac:spMkLst>
        </pc:spChg>
      </pc:sldChg>
      <pc:sldChg chg="modSp">
        <pc:chgData name="Charlotte Wray" userId="S::cwray@exmoor-nationalpark.gov.uk::d4e7f8c2-a64c-401f-9149-376740b8b3de" providerId="AD" clId="Web-{0D0350CB-6873-4222-B3EF-136EB3DB7887}" dt="2023-05-10T09:41:17.609" v="11" actId="20577"/>
        <pc:sldMkLst>
          <pc:docMk/>
          <pc:sldMk cId="2946140230" sldId="267"/>
        </pc:sldMkLst>
        <pc:spChg chg="mod">
          <ac:chgData name="Charlotte Wray" userId="S::cwray@exmoor-nationalpark.gov.uk::d4e7f8c2-a64c-401f-9149-376740b8b3de" providerId="AD" clId="Web-{0D0350CB-6873-4222-B3EF-136EB3DB7887}" dt="2023-05-10T09:41:17.609" v="11" actId="20577"/>
          <ac:spMkLst>
            <pc:docMk/>
            <pc:sldMk cId="2946140230" sldId="267"/>
            <ac:spMk id="7" creationId="{1BD3057F-6F91-9B3C-CC06-71AA44F33F17}"/>
          </ac:spMkLst>
        </pc:spChg>
      </pc:sldChg>
    </pc:docChg>
  </pc:docChgLst>
  <pc:docChgLst>
    <pc:chgData name="Charlotte Wray" userId="d4e7f8c2-a64c-401f-9149-376740b8b3de" providerId="ADAL" clId="{43A0079C-2F7B-4AF1-AD5B-8BB6F044D3C3}"/>
    <pc:docChg chg="modSld">
      <pc:chgData name="Charlotte Wray" userId="d4e7f8c2-a64c-401f-9149-376740b8b3de" providerId="ADAL" clId="{43A0079C-2F7B-4AF1-AD5B-8BB6F044D3C3}" dt="2023-05-09T15:15:55.570" v="0" actId="20577"/>
      <pc:docMkLst>
        <pc:docMk/>
      </pc:docMkLst>
      <pc:sldChg chg="modSp mod">
        <pc:chgData name="Charlotte Wray" userId="d4e7f8c2-a64c-401f-9149-376740b8b3de" providerId="ADAL" clId="{43A0079C-2F7B-4AF1-AD5B-8BB6F044D3C3}" dt="2023-05-09T15:15:55.570" v="0" actId="20577"/>
        <pc:sldMkLst>
          <pc:docMk/>
          <pc:sldMk cId="992799118" sldId="260"/>
        </pc:sldMkLst>
        <pc:spChg chg="mod">
          <ac:chgData name="Charlotte Wray" userId="d4e7f8c2-a64c-401f-9149-376740b8b3de" providerId="ADAL" clId="{43A0079C-2F7B-4AF1-AD5B-8BB6F044D3C3}" dt="2023-05-09T15:15:55.570" v="0" actId="20577"/>
          <ac:spMkLst>
            <pc:docMk/>
            <pc:sldMk cId="992799118" sldId="260"/>
            <ac:spMk id="10" creationId="{B8EA0E47-61C2-77FE-6672-679BCC18B13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424735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65455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28495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962519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8BBD74-CBD2-491E-87CF-3CD4F7686B56}" type="datetimeFigureOut">
              <a:rPr lang="en-GB" smtClean="0"/>
              <a:t>10/05/2023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187014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8BBD74-CBD2-491E-87CF-3CD4F7686B56}" type="datetimeFigureOut">
              <a:rPr lang="en-GB" smtClean="0"/>
              <a:t>10/05/2023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238810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8BBD74-CBD2-491E-87CF-3CD4F7686B56}" type="datetimeFigureOut">
              <a:rPr lang="en-GB" smtClean="0"/>
              <a:t>10/05/2023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64636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8BBD74-CBD2-491E-87CF-3CD4F7686B56}" type="datetimeFigureOut">
              <a:rPr lang="en-GB" smtClean="0"/>
              <a:t>10/05/2023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273698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8BBD74-CBD2-491E-87CF-3CD4F7686B56}" type="datetimeFigureOut">
              <a:rPr lang="en-GB" smtClean="0"/>
              <a:t>10/05/2023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33863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8BBD74-CBD2-491E-87CF-3CD4F7686B56}" type="datetimeFigureOut">
              <a:rPr lang="en-GB" smtClean="0"/>
              <a:t>10/05/2023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89871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8BBD74-CBD2-491E-87CF-3CD4F7686B56}" type="datetimeFigureOut">
              <a:rPr lang="en-GB" smtClean="0"/>
              <a:t>10/05/2023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56E59F-EC2E-47CF-B8DF-EB31A189F006}" type="slidenum">
              <a:rPr lang="en-GB" smtClean="0"/>
              <a:t>‹#›</a:t>
            </a:fld>
            <a:endParaRPr lang="en-GB"/>
          </a:p>
        </p:txBody>
      </p:sp>
    </p:spTree>
    <p:extLst>
      <p:ext uri="{BB962C8B-B14F-4D97-AF65-F5344CB8AC3E}">
        <p14:creationId xmlns:p14="http://schemas.microsoft.com/office/powerpoint/2010/main" val="316811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BBD74-CBD2-491E-87CF-3CD4F7686B56}" type="datetimeFigureOut">
              <a:rPr lang="en-GB" smtClean="0"/>
              <a:t>10/05/2023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6E59F-EC2E-47CF-B8DF-EB31A189F006}" type="slidenum">
              <a:rPr lang="en-GB" smtClean="0"/>
              <a:t>‹#›</a:t>
            </a:fld>
            <a:endParaRPr lang="en-GB"/>
          </a:p>
        </p:txBody>
      </p:sp>
    </p:spTree>
    <p:extLst>
      <p:ext uri="{BB962C8B-B14F-4D97-AF65-F5344CB8AC3E}">
        <p14:creationId xmlns:p14="http://schemas.microsoft.com/office/powerpoint/2010/main" val="1163415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95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71162"/>
            <a:ext cx="2840182" cy="2371148"/>
          </a:xfrm>
        </p:spPr>
        <p:txBody>
          <a:bodyPr vert="horz" lIns="91440" tIns="45720" rIns="91440" bIns="45720" rtlCol="0" anchor="ctr">
            <a:normAutofit/>
          </a:bodyPr>
          <a:lstStyle/>
          <a:p>
            <a:pPr algn="l"/>
            <a:r>
              <a:rPr lang="en-US" sz="3200" kern="1200">
                <a:solidFill>
                  <a:srgbClr val="FFFFFF"/>
                </a:solidFill>
                <a:latin typeface="+mj-lt"/>
                <a:ea typeface="+mj-ea"/>
                <a:cs typeface="+mj-cs"/>
              </a:rPr>
              <a:t> </a:t>
            </a:r>
          </a:p>
        </p:txBody>
      </p:sp>
      <p:pic>
        <p:nvPicPr>
          <p:cNvPr id="9" name="Picture 8">
            <a:extLst>
              <a:ext uri="{FF2B5EF4-FFF2-40B4-BE49-F238E27FC236}">
                <a16:creationId xmlns:a16="http://schemas.microsoft.com/office/drawing/2014/main" id="{372127E2-B97F-1035-117D-CCC7EB4D8627}"/>
              </a:ext>
            </a:extLst>
          </p:cNvPr>
          <p:cNvPicPr>
            <a:picLocks noChangeAspect="1"/>
          </p:cNvPicPr>
          <p:nvPr/>
        </p:nvPicPr>
        <p:blipFill>
          <a:blip r:embed="rId2"/>
          <a:stretch>
            <a:fillRect/>
          </a:stretch>
        </p:blipFill>
        <p:spPr>
          <a:xfrm>
            <a:off x="4480712" y="640080"/>
            <a:ext cx="6801978" cy="5578816"/>
          </a:xfrm>
          <a:prstGeom prst="rect">
            <a:avLst/>
          </a:prstGeom>
        </p:spPr>
      </p:pic>
      <p:sp>
        <p:nvSpPr>
          <p:cNvPr id="7" name="TextBox 6"/>
          <p:cNvSpPr txBox="1"/>
          <p:nvPr/>
        </p:nvSpPr>
        <p:spPr>
          <a:xfrm>
            <a:off x="5645427" y="282205"/>
            <a:ext cx="6069495" cy="830997"/>
          </a:xfrm>
          <a:prstGeom prst="rect">
            <a:avLst/>
          </a:prstGeom>
          <a:noFill/>
        </p:spPr>
        <p:txBody>
          <a:bodyPr wrap="square" rtlCol="0">
            <a:spAutoFit/>
          </a:bodyPr>
          <a:lstStyle/>
          <a:p>
            <a:pPr>
              <a:spcAft>
                <a:spcPts val="600"/>
              </a:spcAft>
            </a:pPr>
            <a:r>
              <a:rPr lang="en-GB" sz="4800" dirty="0">
                <a:latin typeface="Arial" panose="020B0604020202020204" pitchFamily="34" charset="0"/>
                <a:cs typeface="Arial" panose="020B0604020202020204" pitchFamily="34" charset="0"/>
              </a:rPr>
              <a:t>The </a:t>
            </a:r>
            <a:r>
              <a:rPr lang="en-GB" sz="4800" dirty="0" err="1">
                <a:latin typeface="Arial" panose="020B0604020202020204" pitchFamily="34" charset="0"/>
                <a:cs typeface="Arial" panose="020B0604020202020204" pitchFamily="34" charset="0"/>
              </a:rPr>
              <a:t>Tarr</a:t>
            </a:r>
            <a:r>
              <a:rPr lang="en-GB" sz="4800">
                <a:latin typeface="Arial" panose="020B0604020202020204" pitchFamily="34" charset="0"/>
                <a:cs typeface="Arial" panose="020B0604020202020204" pitchFamily="34" charset="0"/>
              </a:rPr>
              <a:t> Steps </a:t>
            </a:r>
            <a:r>
              <a:rPr lang="en-GB" sz="4800" dirty="0">
                <a:latin typeface="Arial" panose="020B0604020202020204" pitchFamily="34" charset="0"/>
                <a:cs typeface="Arial" panose="020B0604020202020204" pitchFamily="34" charset="0"/>
              </a:rPr>
              <a:t>Story</a:t>
            </a:r>
          </a:p>
        </p:txBody>
      </p:sp>
      <p:pic>
        <p:nvPicPr>
          <p:cNvPr id="5" name="Picture 4" descr="Large stepping stones over a wide river with trees in the distance.">
            <a:extLst>
              <a:ext uri="{FF2B5EF4-FFF2-40B4-BE49-F238E27FC236}">
                <a16:creationId xmlns:a16="http://schemas.microsoft.com/office/drawing/2014/main" id="{22FAC463-697F-6979-1468-3C24A227A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3223986"/>
            <a:ext cx="4466974" cy="3352785"/>
          </a:xfrm>
          <a:prstGeom prst="ellipse">
            <a:avLst/>
          </a:prstGeom>
          <a:ln>
            <a:noFill/>
          </a:ln>
          <a:effectLst>
            <a:softEdge rad="112500"/>
          </a:effectLst>
        </p:spPr>
      </p:pic>
    </p:spTree>
    <p:extLst>
      <p:ext uri="{BB962C8B-B14F-4D97-AF65-F5344CB8AC3E}">
        <p14:creationId xmlns:p14="http://schemas.microsoft.com/office/powerpoint/2010/main" val="266391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FC037-C9C6-DD75-A5DC-83DEE79FFDB3}"/>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64836" y="138556"/>
            <a:ext cx="8870950" cy="1420650"/>
          </a:xfrm>
        </p:spPr>
        <p:txBody>
          <a:bodyPr>
            <a:noAutofit/>
          </a:bodyPr>
          <a:lstStyle/>
          <a:p>
            <a:r>
              <a:rPr lang="en-GB" sz="2800" dirty="0">
                <a:latin typeface="Arial" panose="020B0604020202020204" pitchFamily="34" charset="0"/>
                <a:cs typeface="Arial" panose="020B0604020202020204" pitchFamily="34" charset="0"/>
              </a:rPr>
              <a:t>Most of all </a:t>
            </a:r>
            <a:r>
              <a:rPr lang="en-GB" sz="2800" dirty="0" err="1">
                <a:latin typeface="Arial" panose="020B0604020202020204" pitchFamily="34" charset="0"/>
                <a:cs typeface="Arial" panose="020B0604020202020204" pitchFamily="34" charset="0"/>
              </a:rPr>
              <a:t>Tarr</a:t>
            </a:r>
            <a:r>
              <a:rPr lang="en-GB" sz="2800" dirty="0">
                <a:latin typeface="Arial" panose="020B0604020202020204" pitchFamily="34" charset="0"/>
                <a:cs typeface="Arial" panose="020B0604020202020204" pitchFamily="34" charset="0"/>
              </a:rPr>
              <a:t> Steps is a place where I can enjoy time outdoors</a:t>
            </a: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pic>
        <p:nvPicPr>
          <p:cNvPr id="3" name="Picture 3" descr="Wide river with stepping stones in the foreground to the right and trees on the river bank at either side.">
            <a:extLst>
              <a:ext uri="{FF2B5EF4-FFF2-40B4-BE49-F238E27FC236}">
                <a16:creationId xmlns:a16="http://schemas.microsoft.com/office/drawing/2014/main" id="{0DF725D7-B1CF-B5A2-DE0A-0938CB7D36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435" y="1346198"/>
            <a:ext cx="7192475" cy="5398471"/>
          </a:xfrm>
          <a:prstGeom prst="ellipse">
            <a:avLst/>
          </a:prstGeom>
          <a:ln>
            <a:noFill/>
          </a:ln>
          <a:effectLst>
            <a:softEdge rad="112500"/>
          </a:effectLst>
        </p:spPr>
      </p:pic>
    </p:spTree>
    <p:extLst>
      <p:ext uri="{BB962C8B-B14F-4D97-AF65-F5344CB8AC3E}">
        <p14:creationId xmlns:p14="http://schemas.microsoft.com/office/powerpoint/2010/main" val="378105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B1112-876D-17D0-477F-975E109722FD}"/>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6" name="Title 5">
            <a:extLst>
              <a:ext uri="{FF2B5EF4-FFF2-40B4-BE49-F238E27FC236}">
                <a16:creationId xmlns:a16="http://schemas.microsoft.com/office/drawing/2014/main" id="{DE956AC3-2548-1CC7-439E-13E051835623}"/>
              </a:ext>
            </a:extLst>
          </p:cNvPr>
          <p:cNvSpPr>
            <a:spLocks noGrp="1"/>
          </p:cNvSpPr>
          <p:nvPr>
            <p:ph type="title"/>
          </p:nvPr>
        </p:nvSpPr>
        <p:spPr/>
        <p:txBody>
          <a:bodyPr>
            <a:normAutofit/>
          </a:bodyPr>
          <a:lstStyle/>
          <a:p>
            <a:r>
              <a:rPr lang="en-GB" sz="2500" dirty="0">
                <a:latin typeface="Arial" panose="020B0604020202020204" pitchFamily="34" charset="0"/>
                <a:cs typeface="Arial" panose="020B0604020202020204" pitchFamily="34" charset="0"/>
              </a:rPr>
              <a:t>Some additional information for my visit</a:t>
            </a:r>
            <a:endParaRPr lang="en-US" sz="2500"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1BD3057F-6F91-9B3C-CC06-71AA44F33F17}"/>
              </a:ext>
            </a:extLst>
          </p:cNvPr>
          <p:cNvSpPr>
            <a:spLocks noGrp="1"/>
          </p:cNvSpPr>
          <p:nvPr>
            <p:ph idx="1"/>
          </p:nvPr>
        </p:nvSpPr>
        <p:spPr/>
        <p:txBody>
          <a:bodyPr vert="horz" lIns="91440" tIns="45720" rIns="91440" bIns="45720" rtlCol="0" anchor="t">
            <a:normAutofit/>
          </a:bodyPr>
          <a:lstStyle/>
          <a:p>
            <a:r>
              <a:rPr lang="en-GB" sz="2400" dirty="0">
                <a:latin typeface="Arial"/>
                <a:cs typeface="Arial"/>
              </a:rPr>
              <a:t>This Sensory Story starts from Exmoor National Park Tarr Steps pay and display car park TA22 9PY. Note, ignore sat nav directions and approach from the Winsford Hill side (the B3223 between Dulverton and Exford) and follow signs to Tarr Steps</a:t>
            </a:r>
          </a:p>
          <a:p>
            <a:r>
              <a:rPr lang="en-GB" sz="2400" dirty="0">
                <a:latin typeface="Arial" panose="020B0604020202020204" pitchFamily="34" charset="0"/>
                <a:cs typeface="Arial" panose="020B0604020202020204" pitchFamily="34" charset="0"/>
              </a:rPr>
              <a:t>This car park has public toilets</a:t>
            </a:r>
          </a:p>
          <a:p>
            <a:r>
              <a:rPr lang="en-GB" sz="2400" dirty="0">
                <a:latin typeface="Arial"/>
                <a:cs typeface="Arial"/>
              </a:rPr>
              <a:t>There are refreshments available from Tarr Farm Inn and there is an ice cream van in season</a:t>
            </a:r>
          </a:p>
        </p:txBody>
      </p:sp>
    </p:spTree>
    <p:extLst>
      <p:ext uri="{BB962C8B-B14F-4D97-AF65-F5344CB8AC3E}">
        <p14:creationId xmlns:p14="http://schemas.microsoft.com/office/powerpoint/2010/main" val="294614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95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71162"/>
            <a:ext cx="2840182" cy="2371148"/>
          </a:xfrm>
        </p:spPr>
        <p:txBody>
          <a:bodyPr vert="horz" lIns="91440" tIns="45720" rIns="91440" bIns="45720" rtlCol="0" anchor="ctr">
            <a:normAutofit/>
          </a:bodyPr>
          <a:lstStyle/>
          <a:p>
            <a:pPr algn="l"/>
            <a:r>
              <a:rPr lang="en-US" sz="3200" kern="1200">
                <a:solidFill>
                  <a:srgbClr val="FFFFFF"/>
                </a:solidFill>
                <a:latin typeface="+mj-lt"/>
                <a:ea typeface="+mj-ea"/>
                <a:cs typeface="+mj-cs"/>
              </a:rPr>
              <a:t> </a:t>
            </a:r>
          </a:p>
        </p:txBody>
      </p:sp>
      <p:pic>
        <p:nvPicPr>
          <p:cNvPr id="9" name="Picture 8">
            <a:extLst>
              <a:ext uri="{FF2B5EF4-FFF2-40B4-BE49-F238E27FC236}">
                <a16:creationId xmlns:a16="http://schemas.microsoft.com/office/drawing/2014/main" id="{372127E2-B97F-1035-117D-CCC7EB4D8627}"/>
              </a:ext>
            </a:extLst>
          </p:cNvPr>
          <p:cNvPicPr>
            <a:picLocks noChangeAspect="1"/>
          </p:cNvPicPr>
          <p:nvPr/>
        </p:nvPicPr>
        <p:blipFill>
          <a:blip r:embed="rId2"/>
          <a:stretch>
            <a:fillRect/>
          </a:stretch>
        </p:blipFill>
        <p:spPr>
          <a:xfrm>
            <a:off x="4480712" y="640080"/>
            <a:ext cx="6801978" cy="5578816"/>
          </a:xfrm>
          <a:prstGeom prst="rect">
            <a:avLst/>
          </a:prstGeom>
        </p:spPr>
      </p:pic>
      <p:sp>
        <p:nvSpPr>
          <p:cNvPr id="7" name="TextBox 6"/>
          <p:cNvSpPr txBox="1"/>
          <p:nvPr/>
        </p:nvSpPr>
        <p:spPr>
          <a:xfrm>
            <a:off x="5645427" y="282205"/>
            <a:ext cx="6069495" cy="830997"/>
          </a:xfrm>
          <a:prstGeom prst="rect">
            <a:avLst/>
          </a:prstGeom>
          <a:noFill/>
        </p:spPr>
        <p:txBody>
          <a:bodyPr wrap="square" rtlCol="0">
            <a:spAutoFit/>
          </a:bodyPr>
          <a:lstStyle/>
          <a:p>
            <a:pPr>
              <a:spcAft>
                <a:spcPts val="600"/>
              </a:spcAft>
            </a:pPr>
            <a:r>
              <a:rPr lang="en-GB" sz="4800" dirty="0">
                <a:latin typeface="Arial" panose="020B0604020202020204" pitchFamily="34" charset="0"/>
                <a:cs typeface="Arial" panose="020B0604020202020204" pitchFamily="34" charset="0"/>
              </a:rPr>
              <a:t>The </a:t>
            </a:r>
            <a:r>
              <a:rPr lang="en-GB" sz="4800" dirty="0" err="1">
                <a:latin typeface="Arial" panose="020B0604020202020204" pitchFamily="34" charset="0"/>
                <a:cs typeface="Arial" panose="020B0604020202020204" pitchFamily="34" charset="0"/>
              </a:rPr>
              <a:t>Tarr</a:t>
            </a:r>
            <a:r>
              <a:rPr lang="en-GB" sz="4800" dirty="0">
                <a:latin typeface="Arial" panose="020B0604020202020204" pitchFamily="34" charset="0"/>
                <a:cs typeface="Arial" panose="020B0604020202020204" pitchFamily="34" charset="0"/>
              </a:rPr>
              <a:t> Steps Story</a:t>
            </a:r>
          </a:p>
        </p:txBody>
      </p:sp>
      <p:sp>
        <p:nvSpPr>
          <p:cNvPr id="4" name="TextBox 3">
            <a:extLst>
              <a:ext uri="{FF2B5EF4-FFF2-40B4-BE49-F238E27FC236}">
                <a16:creationId xmlns:a16="http://schemas.microsoft.com/office/drawing/2014/main" id="{91990741-D7F9-8B88-1F09-D157B3B34FBC}"/>
              </a:ext>
            </a:extLst>
          </p:cNvPr>
          <p:cNvSpPr txBox="1"/>
          <p:nvPr/>
        </p:nvSpPr>
        <p:spPr>
          <a:xfrm>
            <a:off x="8072757" y="5812165"/>
            <a:ext cx="3944203" cy="1200329"/>
          </a:xfrm>
          <a:prstGeom prst="rect">
            <a:avLst/>
          </a:prstGeom>
          <a:noFill/>
        </p:spPr>
        <p:txBody>
          <a:bodyPr wrap="square" lIns="91440" tIns="45720" rIns="91440" bIns="45720" rtlCol="0" anchor="t">
            <a:spAutoFit/>
          </a:bodyPr>
          <a:lstStyle/>
          <a:p>
            <a:pPr algn="ctr"/>
            <a:r>
              <a:rPr lang="en-GB" dirty="0"/>
              <a:t>Produced For Exmoor National Park by Access &amp; Inclusion UK 2023</a:t>
            </a:r>
          </a:p>
          <a:p>
            <a:pPr algn="ctr"/>
            <a:r>
              <a:rPr lang="en-GB" dirty="0"/>
              <a:t>www.accessandinclusion.com</a:t>
            </a:r>
            <a:endParaRPr lang="en-GB" dirty="0">
              <a:cs typeface="Calibri"/>
            </a:endParaRPr>
          </a:p>
          <a:p>
            <a:endParaRPr lang="en-GB" dirty="0"/>
          </a:p>
        </p:txBody>
      </p:sp>
      <p:pic>
        <p:nvPicPr>
          <p:cNvPr id="5" name="Picture 4" descr="Large stepping stones over a wide river with trees in the distance.">
            <a:extLst>
              <a:ext uri="{FF2B5EF4-FFF2-40B4-BE49-F238E27FC236}">
                <a16:creationId xmlns:a16="http://schemas.microsoft.com/office/drawing/2014/main" id="{BBBE2C70-9EA6-8492-C760-3B49F1820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3223986"/>
            <a:ext cx="4466974" cy="3352785"/>
          </a:xfrm>
          <a:prstGeom prst="ellipse">
            <a:avLst/>
          </a:prstGeom>
          <a:ln>
            <a:noFill/>
          </a:ln>
          <a:effectLst>
            <a:softEdge rad="112500"/>
          </a:effectLst>
        </p:spPr>
      </p:pic>
    </p:spTree>
    <p:extLst>
      <p:ext uri="{BB962C8B-B14F-4D97-AF65-F5344CB8AC3E}">
        <p14:creationId xmlns:p14="http://schemas.microsoft.com/office/powerpoint/2010/main" val="133270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3" y="37721"/>
            <a:ext cx="9071783" cy="5444653"/>
          </a:xfrm>
        </p:spPr>
        <p:txBody>
          <a:bodyPr>
            <a:noAutofit/>
          </a:bodyPr>
          <a:lstStyle/>
          <a:p>
            <a:r>
              <a:rPr lang="en-GB" sz="2800" b="1" dirty="0" err="1">
                <a:solidFill>
                  <a:schemeClr val="bg1">
                    <a:lumMod val="10000"/>
                  </a:schemeClr>
                </a:solidFill>
                <a:latin typeface="Arial" panose="020B0604020202020204" pitchFamily="34" charset="0"/>
                <a:cs typeface="Arial" panose="020B0604020202020204" pitchFamily="34" charset="0"/>
              </a:rPr>
              <a:t>Tarr</a:t>
            </a:r>
            <a:r>
              <a:rPr lang="en-GB" sz="2800" b="1" dirty="0">
                <a:solidFill>
                  <a:schemeClr val="bg1">
                    <a:lumMod val="10000"/>
                  </a:schemeClr>
                </a:solidFill>
                <a:latin typeface="Arial" panose="020B0604020202020204" pitchFamily="34" charset="0"/>
                <a:cs typeface="Arial" panose="020B0604020202020204" pitchFamily="34" charset="0"/>
              </a:rPr>
              <a:t> Steps </a:t>
            </a:r>
            <a:r>
              <a:rPr lang="en-GB" sz="2800" dirty="0">
                <a:solidFill>
                  <a:schemeClr val="bg1">
                    <a:lumMod val="10000"/>
                  </a:schemeClr>
                </a:solidFill>
                <a:latin typeface="Arial" panose="020B0604020202020204" pitchFamily="34" charset="0"/>
                <a:cs typeface="Arial" panose="020B0604020202020204" pitchFamily="34" charset="0"/>
              </a:rPr>
              <a:t>is an outdoor area with a special bridge, a river, woods and meadows</a:t>
            </a: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r>
              <a:rPr lang="en-GB" sz="2800" dirty="0">
                <a:solidFill>
                  <a:schemeClr val="bg1">
                    <a:lumMod val="10000"/>
                  </a:schemeClr>
                </a:solidFill>
                <a:latin typeface="Arial" panose="020B0604020202020204" pitchFamily="34" charset="0"/>
                <a:cs typeface="Arial" panose="020B0604020202020204" pitchFamily="34" charset="0"/>
              </a:rPr>
              <a:t>This means it is a place where I can spend time in the countryside</a:t>
            </a: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br>
              <a:rPr lang="en-GB" sz="2800" dirty="0">
                <a:solidFill>
                  <a:schemeClr val="bg1">
                    <a:lumMod val="10000"/>
                  </a:schemeClr>
                </a:solidFill>
                <a:latin typeface="Arial" panose="020B0604020202020204" pitchFamily="34" charset="0"/>
                <a:cs typeface="Arial" panose="020B0604020202020204" pitchFamily="34" charset="0"/>
              </a:rPr>
            </a:br>
            <a:endParaRPr lang="en-GB" sz="2800" b="1" dirty="0">
              <a:solidFill>
                <a:schemeClr val="bg1">
                  <a:lumMod val="10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5042218-6A11-373E-86B6-6693694E553D}"/>
              </a:ext>
            </a:extLst>
          </p:cNvPr>
          <p:cNvPicPr>
            <a:picLocks noChangeAspect="1"/>
          </p:cNvPicPr>
          <p:nvPr/>
        </p:nvPicPr>
        <p:blipFill rotWithShape="1">
          <a:blip r:embed="rId2"/>
          <a:srcRect t="28606" b="22547"/>
          <a:stretch/>
        </p:blipFill>
        <p:spPr>
          <a:xfrm>
            <a:off x="9293266" y="226691"/>
            <a:ext cx="2743159" cy="1099000"/>
          </a:xfrm>
          <a:prstGeom prst="rect">
            <a:avLst/>
          </a:prstGeom>
        </p:spPr>
      </p:pic>
      <p:pic>
        <p:nvPicPr>
          <p:cNvPr id="4" name="Picture 4" descr="Large stepping stones over a wide river with trees in the distance.">
            <a:extLst>
              <a:ext uri="{FF2B5EF4-FFF2-40B4-BE49-F238E27FC236}">
                <a16:creationId xmlns:a16="http://schemas.microsoft.com/office/drawing/2014/main" id="{1BFFB30C-5C2B-0A56-FB75-D80C2BE45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0370" y="1955820"/>
            <a:ext cx="6531259" cy="4902180"/>
          </a:xfrm>
          <a:prstGeom prst="ellipse">
            <a:avLst/>
          </a:prstGeom>
          <a:ln>
            <a:noFill/>
          </a:ln>
          <a:effectLst>
            <a:softEdge rad="112500"/>
          </a:effectLst>
        </p:spPr>
      </p:pic>
    </p:spTree>
    <p:extLst>
      <p:ext uri="{BB962C8B-B14F-4D97-AF65-F5344CB8AC3E}">
        <p14:creationId xmlns:p14="http://schemas.microsoft.com/office/powerpoint/2010/main" val="302502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48CCD2-E623-1DFE-4F48-CA6F426867B9}"/>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arrive to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see: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3651790" y="729227"/>
            <a:ext cx="1551936" cy="116245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908488163"/>
              </p:ext>
            </p:extLst>
          </p:nvPr>
        </p:nvGraphicFramePr>
        <p:xfrm>
          <a:off x="207383" y="1689101"/>
          <a:ext cx="11827160" cy="5026936"/>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13468">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13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4" name="TextBox 3">
            <a:extLst>
              <a:ext uri="{FF2B5EF4-FFF2-40B4-BE49-F238E27FC236}">
                <a16:creationId xmlns:a16="http://schemas.microsoft.com/office/drawing/2014/main" id="{0171053A-3248-0E9A-2AD8-F05FA78F0580}"/>
              </a:ext>
            </a:extLst>
          </p:cNvPr>
          <p:cNvSpPr txBox="1"/>
          <p:nvPr/>
        </p:nvSpPr>
        <p:spPr>
          <a:xfrm>
            <a:off x="616138" y="1676527"/>
            <a:ext cx="1613413"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car park </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EF843FC-F509-2025-C089-F1A5EE7B6B27}"/>
              </a:ext>
            </a:extLst>
          </p:cNvPr>
          <p:cNvSpPr txBox="1"/>
          <p:nvPr/>
        </p:nvSpPr>
        <p:spPr>
          <a:xfrm>
            <a:off x="6625965" y="1640733"/>
            <a:ext cx="1551937" cy="1323439"/>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pub called the </a:t>
            </a:r>
            <a:r>
              <a:rPr lang="en-GB" sz="2000" dirty="0" err="1">
                <a:latin typeface="Arial" panose="020B0604020202020204" pitchFamily="34" charset="0"/>
                <a:cs typeface="Arial" panose="020B0604020202020204" pitchFamily="34" charset="0"/>
              </a:rPr>
              <a:t>Tarr</a:t>
            </a:r>
            <a:r>
              <a:rPr lang="en-GB" sz="2000" dirty="0">
                <a:latin typeface="Arial" panose="020B0604020202020204" pitchFamily="34" charset="0"/>
                <a:cs typeface="Arial" panose="020B0604020202020204" pitchFamily="34" charset="0"/>
              </a:rPr>
              <a:t> Farm Inn</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BD0D7C-B5F6-A316-06E1-293D61A6FEFF}"/>
              </a:ext>
            </a:extLst>
          </p:cNvPr>
          <p:cNvSpPr txBox="1"/>
          <p:nvPr/>
        </p:nvSpPr>
        <p:spPr>
          <a:xfrm>
            <a:off x="556606" y="4261894"/>
            <a:ext cx="1920524" cy="1323439"/>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building made of stone with toilets inside.</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E40E09-C4BE-097E-5D7D-9B19F56D2CFE}"/>
              </a:ext>
            </a:extLst>
          </p:cNvPr>
          <p:cNvSpPr txBox="1"/>
          <p:nvPr/>
        </p:nvSpPr>
        <p:spPr>
          <a:xfrm>
            <a:off x="6625966" y="4253335"/>
            <a:ext cx="1762484"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An information board</a:t>
            </a:r>
            <a:endParaRPr lang="en-US" sz="2000" dirty="0">
              <a:latin typeface="Arial" panose="020B0604020202020204" pitchFamily="34" charset="0"/>
              <a:cs typeface="Arial" panose="020B0604020202020204" pitchFamily="34" charset="0"/>
            </a:endParaRPr>
          </a:p>
        </p:txBody>
      </p:sp>
      <p:pic>
        <p:nvPicPr>
          <p:cNvPr id="6" name="Picture 6" descr="Wide roadway sweeping round to the right into a car park where several vehicles are parked">
            <a:extLst>
              <a:ext uri="{FF2B5EF4-FFF2-40B4-BE49-F238E27FC236}">
                <a16:creationId xmlns:a16="http://schemas.microsoft.com/office/drawing/2014/main" id="{5AF1935B-1DE6-662B-C502-28EAC223A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707" y="1718990"/>
            <a:ext cx="3259293" cy="2446335"/>
          </a:xfrm>
          <a:prstGeom prst="rect">
            <a:avLst/>
          </a:prstGeom>
        </p:spPr>
      </p:pic>
      <p:pic>
        <p:nvPicPr>
          <p:cNvPr id="7" name="Picture 7" descr="Stone-built toilet block.">
            <a:extLst>
              <a:ext uri="{FF2B5EF4-FFF2-40B4-BE49-F238E27FC236}">
                <a16:creationId xmlns:a16="http://schemas.microsoft.com/office/drawing/2014/main" id="{B5A6CF2A-A29A-B46A-8F05-05C3E1D48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3202" y="4232859"/>
            <a:ext cx="3292798" cy="2471482"/>
          </a:xfrm>
          <a:prstGeom prst="rect">
            <a:avLst/>
          </a:prstGeom>
        </p:spPr>
      </p:pic>
      <p:pic>
        <p:nvPicPr>
          <p:cNvPr id="8" name="Picture 10" descr="Large, stone-built pub with a bright blue door and wooden picnic tables on a grassed area to the front.">
            <a:extLst>
              <a:ext uri="{FF2B5EF4-FFF2-40B4-BE49-F238E27FC236}">
                <a16:creationId xmlns:a16="http://schemas.microsoft.com/office/drawing/2014/main" id="{67780A38-7B1E-81BE-1FB7-39B371F991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408" y="1692768"/>
            <a:ext cx="3345607" cy="2511120"/>
          </a:xfrm>
          <a:prstGeom prst="rect">
            <a:avLst/>
          </a:prstGeom>
        </p:spPr>
      </p:pic>
      <p:pic>
        <p:nvPicPr>
          <p:cNvPr id="11" name="Picture 13" descr="Information board giving details about Tarr Steps.">
            <a:extLst>
              <a:ext uri="{FF2B5EF4-FFF2-40B4-BE49-F238E27FC236}">
                <a16:creationId xmlns:a16="http://schemas.microsoft.com/office/drawing/2014/main" id="{2175B27A-9A56-7837-92A7-1FA37089D3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2515" y="4232859"/>
            <a:ext cx="3311948" cy="2485856"/>
          </a:xfrm>
          <a:prstGeom prst="rect">
            <a:avLst/>
          </a:prstGeom>
        </p:spPr>
      </p:pic>
    </p:spTree>
    <p:extLst>
      <p:ext uri="{BB962C8B-B14F-4D97-AF65-F5344CB8AC3E}">
        <p14:creationId xmlns:p14="http://schemas.microsoft.com/office/powerpoint/2010/main" val="349321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48CCD2-E623-1DFE-4F48-CA6F426867B9}"/>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see: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4335955" y="744464"/>
            <a:ext cx="1551936" cy="116245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628757032"/>
              </p:ext>
            </p:extLst>
          </p:nvPr>
        </p:nvGraphicFramePr>
        <p:xfrm>
          <a:off x="207383" y="1676527"/>
          <a:ext cx="11827160" cy="5026936"/>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13468">
                <a:tc>
                  <a:txBody>
                    <a:bodyPr/>
                    <a:lstStyle/>
                    <a:p>
                      <a:pPr algn="ctr"/>
                      <a:endParaRPr lang="en-GB" sz="20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latin typeface="Arial" panose="020B0604020202020204" pitchFamily="34" charset="0"/>
                        <a:cs typeface="Arial" panose="020B0604020202020204" pitchFamily="34" charset="0"/>
                      </a:endParaRPr>
                    </a:p>
                    <a:p>
                      <a:pPr algn="ctr"/>
                      <a:endParaRPr lang="en-GB" sz="20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13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Arial" panose="020B0604020202020204" pitchFamily="34" charset="0"/>
                        <a:cs typeface="Arial" panose="020B0604020202020204" pitchFamily="34" charset="0"/>
                      </a:endParaRPr>
                    </a:p>
                    <a:p>
                      <a:pPr algn="ctr"/>
                      <a:endParaRPr lang="en-GB" sz="20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Arial" panose="020B0604020202020204" pitchFamily="34" charset="0"/>
                        <a:cs typeface="Arial" panose="020B0604020202020204" pitchFamily="34" charset="0"/>
                      </a:endParaRPr>
                    </a:p>
                    <a:p>
                      <a:pPr algn="ctr"/>
                      <a:endParaRPr lang="en-GB" sz="20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4" name="TextBox 3">
            <a:extLst>
              <a:ext uri="{FF2B5EF4-FFF2-40B4-BE49-F238E27FC236}">
                <a16:creationId xmlns:a16="http://schemas.microsoft.com/office/drawing/2014/main" id="{0171053A-3248-0E9A-2AD8-F05FA78F0580}"/>
              </a:ext>
            </a:extLst>
          </p:cNvPr>
          <p:cNvSpPr txBox="1"/>
          <p:nvPr/>
        </p:nvSpPr>
        <p:spPr>
          <a:xfrm>
            <a:off x="616139" y="1676527"/>
            <a:ext cx="2125050"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old bridge called </a:t>
            </a:r>
            <a:r>
              <a:rPr lang="en-GB" sz="2000" dirty="0" err="1">
                <a:latin typeface="Arial" panose="020B0604020202020204" pitchFamily="34" charset="0"/>
                <a:cs typeface="Arial" panose="020B0604020202020204" pitchFamily="34" charset="0"/>
              </a:rPr>
              <a:t>Tarr</a:t>
            </a:r>
            <a:r>
              <a:rPr lang="en-GB" sz="2000" dirty="0">
                <a:latin typeface="Arial" panose="020B0604020202020204" pitchFamily="34" charset="0"/>
                <a:cs typeface="Arial" panose="020B0604020202020204" pitchFamily="34" charset="0"/>
              </a:rPr>
              <a:t> Steps</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EF843FC-F509-2025-C089-F1A5EE7B6B27}"/>
              </a:ext>
            </a:extLst>
          </p:cNvPr>
          <p:cNvSpPr txBox="1"/>
          <p:nvPr/>
        </p:nvSpPr>
        <p:spPr>
          <a:xfrm>
            <a:off x="6625965" y="1640733"/>
            <a:ext cx="2251461"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river</a:t>
            </a:r>
            <a:endParaRPr lang="en-US" sz="2000" dirty="0">
              <a:latin typeface="Arial" panose="020B0604020202020204" pitchFamily="34" charset="0"/>
              <a:cs typeface="Arial" panose="020B0604020202020204" pitchFamily="34" charset="0"/>
            </a:endParaRPr>
          </a:p>
        </p:txBody>
      </p:sp>
      <p:sp>
        <p:nvSpPr>
          <p:cNvPr id="13" name="TextBox 12" descr="Old wooden footbridge across a narrow part of the river with the river banks on either side.">
            <a:extLst>
              <a:ext uri="{FF2B5EF4-FFF2-40B4-BE49-F238E27FC236}">
                <a16:creationId xmlns:a16="http://schemas.microsoft.com/office/drawing/2014/main" id="{83BD0D7C-B5F6-A316-06E1-293D61A6FEFF}"/>
              </a:ext>
            </a:extLst>
          </p:cNvPr>
          <p:cNvSpPr txBox="1"/>
          <p:nvPr/>
        </p:nvSpPr>
        <p:spPr>
          <a:xfrm>
            <a:off x="556606" y="4261894"/>
            <a:ext cx="2033692"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wooden footbridge</a:t>
            </a:r>
            <a:endParaRPr lang="en-US" sz="2000" dirty="0">
              <a:latin typeface="Arial" panose="020B0604020202020204" pitchFamily="34" charset="0"/>
              <a:cs typeface="Arial" panose="020B0604020202020204" pitchFamily="34" charset="0"/>
            </a:endParaRPr>
          </a:p>
        </p:txBody>
      </p:sp>
      <p:sp>
        <p:nvSpPr>
          <p:cNvPr id="16" name="TextBox 15" descr="Metal framework which stretches across the river. This is to stop any trees which have fallen into the water from travelling further downstream.">
            <a:extLst>
              <a:ext uri="{FF2B5EF4-FFF2-40B4-BE49-F238E27FC236}">
                <a16:creationId xmlns:a16="http://schemas.microsoft.com/office/drawing/2014/main" id="{85E40E09-C4BE-097E-5D7D-9B19F56D2CFE}"/>
              </a:ext>
            </a:extLst>
          </p:cNvPr>
          <p:cNvSpPr txBox="1"/>
          <p:nvPr/>
        </p:nvSpPr>
        <p:spPr>
          <a:xfrm>
            <a:off x="6625966" y="4253335"/>
            <a:ext cx="2033692" cy="2246769"/>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metal ‘tree catcher’. This is to stop trees which may have fallen into the river from going any further</a:t>
            </a:r>
            <a:endParaRPr lang="en-US" sz="2000" dirty="0">
              <a:latin typeface="Arial" panose="020B0604020202020204" pitchFamily="34" charset="0"/>
              <a:cs typeface="Arial" panose="020B0604020202020204" pitchFamily="34" charset="0"/>
            </a:endParaRPr>
          </a:p>
        </p:txBody>
      </p:sp>
      <p:pic>
        <p:nvPicPr>
          <p:cNvPr id="6" name="Picture 6" descr="Large stepping stones over a wide river. This is the bridge known as Tarr Steps.">
            <a:extLst>
              <a:ext uri="{FF2B5EF4-FFF2-40B4-BE49-F238E27FC236}">
                <a16:creationId xmlns:a16="http://schemas.microsoft.com/office/drawing/2014/main" id="{4A23C422-FAF0-5A83-5451-49CEE27236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103" y="1701675"/>
            <a:ext cx="3282860" cy="2464022"/>
          </a:xfrm>
          <a:prstGeom prst="rect">
            <a:avLst/>
          </a:prstGeom>
        </p:spPr>
      </p:pic>
      <p:pic>
        <p:nvPicPr>
          <p:cNvPr id="7" name="Picture 10" descr="Wide river with trees to either side.">
            <a:extLst>
              <a:ext uri="{FF2B5EF4-FFF2-40B4-BE49-F238E27FC236}">
                <a16:creationId xmlns:a16="http://schemas.microsoft.com/office/drawing/2014/main" id="{4DBE838C-7860-541C-BEEB-EF36DC3D86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632" y="1676527"/>
            <a:ext cx="3282859" cy="2464022"/>
          </a:xfrm>
          <a:prstGeom prst="rect">
            <a:avLst/>
          </a:prstGeom>
        </p:spPr>
      </p:pic>
      <p:pic>
        <p:nvPicPr>
          <p:cNvPr id="11" name="Picture 13" descr="Wooden footbridge over a narrow part of the river, with the river bank on each side.">
            <a:extLst>
              <a:ext uri="{FF2B5EF4-FFF2-40B4-BE49-F238E27FC236}">
                <a16:creationId xmlns:a16="http://schemas.microsoft.com/office/drawing/2014/main" id="{ED7FB412-EE6D-3D57-A8FB-789EAECD8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3001" y="4208159"/>
            <a:ext cx="3267962" cy="2495304"/>
          </a:xfrm>
          <a:prstGeom prst="rect">
            <a:avLst/>
          </a:prstGeom>
        </p:spPr>
      </p:pic>
      <p:pic>
        <p:nvPicPr>
          <p:cNvPr id="14" name="Picture 14" descr="Metal framework which spans the river. This is known as a ‘tree catcher’, as it stops any trees which have fallen into the water from travelling any further downstream.">
            <a:extLst>
              <a:ext uri="{FF2B5EF4-FFF2-40B4-BE49-F238E27FC236}">
                <a16:creationId xmlns:a16="http://schemas.microsoft.com/office/drawing/2014/main" id="{C16426D3-4606-A774-49AA-D500F5018B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6632" y="4208159"/>
            <a:ext cx="3304915" cy="2495304"/>
          </a:xfrm>
          <a:prstGeom prst="rect">
            <a:avLst/>
          </a:prstGeom>
        </p:spPr>
      </p:pic>
    </p:spTree>
    <p:extLst>
      <p:ext uri="{BB962C8B-B14F-4D97-AF65-F5344CB8AC3E}">
        <p14:creationId xmlns:p14="http://schemas.microsoft.com/office/powerpoint/2010/main" val="376024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48CCD2-E623-1DFE-4F48-CA6F426867B9}"/>
              </a:ext>
            </a:extLst>
          </p:cNvPr>
          <p:cNvPicPr>
            <a:picLocks noChangeAspect="1"/>
          </p:cNvPicPr>
          <p:nvPr/>
        </p:nvPicPr>
        <p:blipFill rotWithShape="1">
          <a:blip r:embed="rId2"/>
          <a:srcRect t="28606" b="22547"/>
          <a:stretch/>
        </p:blipFill>
        <p:spPr>
          <a:xfrm>
            <a:off x="9293266" y="226691"/>
            <a:ext cx="2743159" cy="1099000"/>
          </a:xfrm>
          <a:prstGeom prst="rect">
            <a:avLst/>
          </a:prstGeom>
        </p:spPr>
      </p:pic>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see: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4335955" y="744464"/>
            <a:ext cx="1551936" cy="116245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784598481"/>
              </p:ext>
            </p:extLst>
          </p:nvPr>
        </p:nvGraphicFramePr>
        <p:xfrm>
          <a:off x="207383" y="1676527"/>
          <a:ext cx="11827160" cy="5026936"/>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513468">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134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9" name="TextBox 8" descr="Bluebells growing beneath the trees in Spring.">
            <a:extLst>
              <a:ext uri="{FF2B5EF4-FFF2-40B4-BE49-F238E27FC236}">
                <a16:creationId xmlns:a16="http://schemas.microsoft.com/office/drawing/2014/main" id="{CEF843FC-F509-2025-C089-F1A5EE7B6B27}"/>
              </a:ext>
            </a:extLst>
          </p:cNvPr>
          <p:cNvSpPr txBox="1"/>
          <p:nvPr/>
        </p:nvSpPr>
        <p:spPr>
          <a:xfrm>
            <a:off x="6600816" y="1766476"/>
            <a:ext cx="2251461"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Bluebells during the Spring</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BD0D7C-B5F6-A316-06E1-293D61A6FEFF}"/>
              </a:ext>
            </a:extLst>
          </p:cNvPr>
          <p:cNvSpPr txBox="1"/>
          <p:nvPr/>
        </p:nvSpPr>
        <p:spPr>
          <a:xfrm>
            <a:off x="556606" y="4261894"/>
            <a:ext cx="203369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Deer</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E40E09-C4BE-097E-5D7D-9B19F56D2CFE}"/>
              </a:ext>
            </a:extLst>
          </p:cNvPr>
          <p:cNvSpPr txBox="1"/>
          <p:nvPr/>
        </p:nvSpPr>
        <p:spPr>
          <a:xfrm>
            <a:off x="6625966" y="4253335"/>
            <a:ext cx="203369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Grey squirrels</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C052DF4-9504-D394-A419-4E6B55838F82}"/>
              </a:ext>
            </a:extLst>
          </p:cNvPr>
          <p:cNvSpPr txBox="1"/>
          <p:nvPr/>
        </p:nvSpPr>
        <p:spPr>
          <a:xfrm>
            <a:off x="518883" y="1821451"/>
            <a:ext cx="2511513"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Trees</a:t>
            </a:r>
            <a:endParaRPr lang="en-US" sz="2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7D0858BB-7868-A546-1A57-2A86C95CBE47}"/>
              </a:ext>
            </a:extLst>
          </p:cNvPr>
          <p:cNvPicPr>
            <a:picLocks noChangeAspect="1"/>
          </p:cNvPicPr>
          <p:nvPr/>
        </p:nvPicPr>
        <p:blipFill>
          <a:blip r:embed="rId4"/>
          <a:stretch>
            <a:fillRect/>
          </a:stretch>
        </p:blipFill>
        <p:spPr>
          <a:xfrm>
            <a:off x="8684806" y="1694487"/>
            <a:ext cx="3329819" cy="2477148"/>
          </a:xfrm>
          <a:prstGeom prst="rect">
            <a:avLst/>
          </a:prstGeom>
        </p:spPr>
      </p:pic>
      <p:pic>
        <p:nvPicPr>
          <p:cNvPr id="22" name="Picture 21" descr="A deer looking towards the camera in an area of grassland.">
            <a:extLst>
              <a:ext uri="{FF2B5EF4-FFF2-40B4-BE49-F238E27FC236}">
                <a16:creationId xmlns:a16="http://schemas.microsoft.com/office/drawing/2014/main" id="{A304595C-77E1-E23D-8859-86DAB1398CA8}"/>
              </a:ext>
            </a:extLst>
          </p:cNvPr>
          <p:cNvPicPr>
            <a:picLocks noChangeAspect="1"/>
          </p:cNvPicPr>
          <p:nvPr/>
        </p:nvPicPr>
        <p:blipFill rotWithShape="1">
          <a:blip r:embed="rId5"/>
          <a:srcRect l="26822" t="36319" r="25509" b="9714"/>
          <a:stretch/>
        </p:blipFill>
        <p:spPr>
          <a:xfrm>
            <a:off x="2753607" y="4226316"/>
            <a:ext cx="3342393" cy="2506679"/>
          </a:xfrm>
          <a:prstGeom prst="rect">
            <a:avLst/>
          </a:prstGeom>
        </p:spPr>
      </p:pic>
      <p:pic>
        <p:nvPicPr>
          <p:cNvPr id="25" name="Picture 24" descr="Grey squirrel on its back legs facing to the left. The squirrel is nibbling at a nut which it is holding in its paws.">
            <a:extLst>
              <a:ext uri="{FF2B5EF4-FFF2-40B4-BE49-F238E27FC236}">
                <a16:creationId xmlns:a16="http://schemas.microsoft.com/office/drawing/2014/main" id="{01756C34-0126-6F00-C82D-FD941DDB3D7E}"/>
              </a:ext>
            </a:extLst>
          </p:cNvPr>
          <p:cNvPicPr>
            <a:picLocks noChangeAspect="1"/>
          </p:cNvPicPr>
          <p:nvPr/>
        </p:nvPicPr>
        <p:blipFill>
          <a:blip r:embed="rId6"/>
          <a:stretch>
            <a:fillRect/>
          </a:stretch>
        </p:blipFill>
        <p:spPr>
          <a:xfrm>
            <a:off x="8684806" y="4226316"/>
            <a:ext cx="3362311" cy="2477148"/>
          </a:xfrm>
          <a:prstGeom prst="rect">
            <a:avLst/>
          </a:prstGeom>
        </p:spPr>
      </p:pic>
      <p:pic>
        <p:nvPicPr>
          <p:cNvPr id="4" name="Picture 6" descr="An area of trees with autumn leaves covering the floor.">
            <a:extLst>
              <a:ext uri="{FF2B5EF4-FFF2-40B4-BE49-F238E27FC236}">
                <a16:creationId xmlns:a16="http://schemas.microsoft.com/office/drawing/2014/main" id="{EB613DD5-FA80-D126-DA24-9D82790BEA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762" y="1683317"/>
            <a:ext cx="3342238" cy="2488318"/>
          </a:xfrm>
          <a:prstGeom prst="rect">
            <a:avLst/>
          </a:prstGeom>
        </p:spPr>
      </p:pic>
    </p:spTree>
    <p:extLst>
      <p:ext uri="{BB962C8B-B14F-4D97-AF65-F5344CB8AC3E}">
        <p14:creationId xmlns:p14="http://schemas.microsoft.com/office/powerpoint/2010/main" val="176073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08"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hear:</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2279372" y="674829"/>
            <a:ext cx="690355" cy="807585"/>
          </a:xfrm>
          <a:prstGeom prst="rect">
            <a:avLst/>
          </a:prstGeom>
        </p:spPr>
      </p:pic>
      <p:graphicFrame>
        <p:nvGraphicFramePr>
          <p:cNvPr id="6" name="Table 5" descr="Tall trees beneath which is a pathway. The wind is blowing the trees.">
            <a:extLst>
              <a:ext uri="{FF2B5EF4-FFF2-40B4-BE49-F238E27FC236}">
                <a16:creationId xmlns:a16="http://schemas.microsoft.com/office/drawing/2014/main" id="{5C7301BD-33F9-3F4E-8B41-99C32FA3E015}"/>
              </a:ext>
            </a:extLst>
          </p:cNvPr>
          <p:cNvGraphicFramePr>
            <a:graphicFrameLocks noGrp="1"/>
          </p:cNvGraphicFramePr>
          <p:nvPr>
            <p:extLst>
              <p:ext uri="{D42A27DB-BD31-4B8C-83A1-F6EECF244321}">
                <p14:modId xmlns:p14="http://schemas.microsoft.com/office/powerpoint/2010/main" val="1580391893"/>
              </p:ext>
            </p:extLst>
          </p:nvPr>
        </p:nvGraphicFramePr>
        <p:xfrm>
          <a:off x="165471" y="1522104"/>
          <a:ext cx="11827160" cy="5308762"/>
        </p:xfrm>
        <a:graphic>
          <a:graphicData uri="http://schemas.openxmlformats.org/drawingml/2006/table">
            <a:tbl>
              <a:tblPr firstRow="1" bandRow="1">
                <a:tableStyleId>{5C22544A-7EE6-4342-B048-85BDC9FD1C3A}</a:tableStyleId>
              </a:tblPr>
              <a:tblGrid>
                <a:gridCol w="5913580">
                  <a:extLst>
                    <a:ext uri="{9D8B030D-6E8A-4147-A177-3AD203B41FA5}">
                      <a16:colId xmlns:a16="http://schemas.microsoft.com/office/drawing/2014/main" val="2386643241"/>
                    </a:ext>
                  </a:extLst>
                </a:gridCol>
                <a:gridCol w="5913580">
                  <a:extLst>
                    <a:ext uri="{9D8B030D-6E8A-4147-A177-3AD203B41FA5}">
                      <a16:colId xmlns:a16="http://schemas.microsoft.com/office/drawing/2014/main" val="3621404241"/>
                    </a:ext>
                  </a:extLst>
                </a:gridCol>
              </a:tblGrid>
              <a:tr h="2654381">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6543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8" name="TextBox 7">
            <a:extLst>
              <a:ext uri="{FF2B5EF4-FFF2-40B4-BE49-F238E27FC236}">
                <a16:creationId xmlns:a16="http://schemas.microsoft.com/office/drawing/2014/main" id="{9A8208A7-3579-8057-9C39-87CFDC51F737}"/>
              </a:ext>
            </a:extLst>
          </p:cNvPr>
          <p:cNvSpPr txBox="1"/>
          <p:nvPr/>
        </p:nvSpPr>
        <p:spPr>
          <a:xfrm>
            <a:off x="644698" y="1842494"/>
            <a:ext cx="1857579"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Birds</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8EA0E47-61C2-77FE-6672-679BCC18B130}"/>
              </a:ext>
            </a:extLst>
          </p:cNvPr>
          <p:cNvSpPr txBox="1"/>
          <p:nvPr/>
        </p:nvSpPr>
        <p:spPr>
          <a:xfrm>
            <a:off x="6389916" y="1803560"/>
            <a:ext cx="2135431"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water in the river</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9D2F962-7D9B-2DC2-AD61-F6F798B9C99D}"/>
              </a:ext>
            </a:extLst>
          </p:cNvPr>
          <p:cNvSpPr txBox="1"/>
          <p:nvPr/>
        </p:nvSpPr>
        <p:spPr>
          <a:xfrm>
            <a:off x="460376" y="4461509"/>
            <a:ext cx="2041901" cy="70788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The wind blowing</a:t>
            </a:r>
            <a:endParaRPr lang="en-US" sz="20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5ACAA06-68ED-3334-2AC3-4CDF97F960DC}"/>
              </a:ext>
            </a:extLst>
          </p:cNvPr>
          <p:cNvSpPr txBox="1"/>
          <p:nvPr/>
        </p:nvSpPr>
        <p:spPr>
          <a:xfrm>
            <a:off x="6389916" y="4412396"/>
            <a:ext cx="2019523" cy="2246769"/>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Cars driving through the shallow part of the water to get to the other side.This</a:t>
            </a:r>
          </a:p>
          <a:p>
            <a:pPr algn="l"/>
            <a:r>
              <a:rPr lang="en-GB" sz="2000" dirty="0">
                <a:latin typeface="Arial" panose="020B0604020202020204" pitchFamily="34" charset="0"/>
                <a:cs typeface="Arial" panose="020B0604020202020204" pitchFamily="34" charset="0"/>
              </a:rPr>
              <a:t>is called a ‘ford’.</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35327EB-64F0-BEBC-2FD0-28AA016A82B0}"/>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4" name="Picture 8" descr="Small bird with an orange chest sitting on the ground.">
            <a:extLst>
              <a:ext uri="{FF2B5EF4-FFF2-40B4-BE49-F238E27FC236}">
                <a16:creationId xmlns:a16="http://schemas.microsoft.com/office/drawing/2014/main" id="{A8573CF6-A5B1-540E-CA31-A01F4A958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051" y="1536055"/>
            <a:ext cx="3447493" cy="2659260"/>
          </a:xfrm>
          <a:prstGeom prst="rect">
            <a:avLst/>
          </a:prstGeom>
        </p:spPr>
      </p:pic>
      <p:pic>
        <p:nvPicPr>
          <p:cNvPr id="14" name="Picture 14" descr="River flowing from right to left with a grass back and trees on the far bank.">
            <a:extLst>
              <a:ext uri="{FF2B5EF4-FFF2-40B4-BE49-F238E27FC236}">
                <a16:creationId xmlns:a16="http://schemas.microsoft.com/office/drawing/2014/main" id="{DC44A474-2DF1-BFF8-1C8D-D88F9EE769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8997" y="1532472"/>
            <a:ext cx="3495012" cy="2623259"/>
          </a:xfrm>
          <a:prstGeom prst="rect">
            <a:avLst/>
          </a:prstGeom>
        </p:spPr>
      </p:pic>
      <p:pic>
        <p:nvPicPr>
          <p:cNvPr id="15" name="Picture 16">
            <a:extLst>
              <a:ext uri="{FF2B5EF4-FFF2-40B4-BE49-F238E27FC236}">
                <a16:creationId xmlns:a16="http://schemas.microsoft.com/office/drawing/2014/main" id="{7009C1D9-F749-26FD-5A7A-5407032C3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051" y="4256219"/>
            <a:ext cx="3447493" cy="2563224"/>
          </a:xfrm>
          <a:prstGeom prst="rect">
            <a:avLst/>
          </a:prstGeom>
        </p:spPr>
      </p:pic>
      <p:pic>
        <p:nvPicPr>
          <p:cNvPr id="17" name="Picture 17" descr="Area of shallow water with a sloped area of roadway at the far side. This is a ‘ford’ where cars drive from one side of the river to the other.">
            <a:extLst>
              <a:ext uri="{FF2B5EF4-FFF2-40B4-BE49-F238E27FC236}">
                <a16:creationId xmlns:a16="http://schemas.microsoft.com/office/drawing/2014/main" id="{D6657ECF-1F01-BA6C-4E4A-B4A6F0FC84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8997" y="4257370"/>
            <a:ext cx="3495012" cy="2562072"/>
          </a:xfrm>
          <a:prstGeom prst="rect">
            <a:avLst/>
          </a:prstGeom>
        </p:spPr>
      </p:pic>
    </p:spTree>
    <p:extLst>
      <p:ext uri="{BB962C8B-B14F-4D97-AF65-F5344CB8AC3E}">
        <p14:creationId xmlns:p14="http://schemas.microsoft.com/office/powerpoint/2010/main" val="99279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3845" y="160338"/>
            <a:ext cx="1407472" cy="1407472"/>
          </a:xfrm>
          <a:prstGeom prst="rect">
            <a:avLst/>
          </a:prstGeom>
        </p:spPr>
      </p:pic>
      <p:sp>
        <p:nvSpPr>
          <p:cNvPr id="2" name="Title 1"/>
          <p:cNvSpPr>
            <a:spLocks noGrp="1"/>
          </p:cNvSpPr>
          <p:nvPr>
            <p:ph type="title"/>
          </p:nvPr>
        </p:nvSpPr>
        <p:spPr>
          <a:xfrm>
            <a:off x="155575"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touch or feel:</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Table 4">
            <a:extLst>
              <a:ext uri="{FF2B5EF4-FFF2-40B4-BE49-F238E27FC236}">
                <a16:creationId xmlns:a16="http://schemas.microsoft.com/office/drawing/2014/main" id="{58D9888A-015B-F4BD-0E41-A894A19B529C}"/>
              </a:ext>
            </a:extLst>
          </p:cNvPr>
          <p:cNvGraphicFramePr>
            <a:graphicFrameLocks noGrp="1"/>
          </p:cNvGraphicFramePr>
          <p:nvPr>
            <p:extLst>
              <p:ext uri="{D42A27DB-BD31-4B8C-83A1-F6EECF244321}">
                <p14:modId xmlns:p14="http://schemas.microsoft.com/office/powerpoint/2010/main" val="2031185877"/>
              </p:ext>
            </p:extLst>
          </p:nvPr>
        </p:nvGraphicFramePr>
        <p:xfrm>
          <a:off x="460375" y="1567810"/>
          <a:ext cx="11362446" cy="5054748"/>
        </p:xfrm>
        <a:graphic>
          <a:graphicData uri="http://schemas.openxmlformats.org/drawingml/2006/table">
            <a:tbl>
              <a:tblPr firstRow="1" bandRow="1">
                <a:tableStyleId>{5C22544A-7EE6-4342-B048-85BDC9FD1C3A}</a:tableStyleId>
              </a:tblPr>
              <a:tblGrid>
                <a:gridCol w="5681223">
                  <a:extLst>
                    <a:ext uri="{9D8B030D-6E8A-4147-A177-3AD203B41FA5}">
                      <a16:colId xmlns:a16="http://schemas.microsoft.com/office/drawing/2014/main" val="2386643241"/>
                    </a:ext>
                  </a:extLst>
                </a:gridCol>
                <a:gridCol w="5681223">
                  <a:extLst>
                    <a:ext uri="{9D8B030D-6E8A-4147-A177-3AD203B41FA5}">
                      <a16:colId xmlns:a16="http://schemas.microsoft.com/office/drawing/2014/main" val="3621404241"/>
                    </a:ext>
                  </a:extLst>
                </a:gridCol>
              </a:tblGrid>
              <a:tr h="2527374">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27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10" name="TextBox 9" descr="Tree with coins pressed into the trunk, known as the Money Tree.">
            <a:extLst>
              <a:ext uri="{FF2B5EF4-FFF2-40B4-BE49-F238E27FC236}">
                <a16:creationId xmlns:a16="http://schemas.microsoft.com/office/drawing/2014/main" id="{FF7205C4-70A2-7F68-B494-BF017E5EF54B}"/>
              </a:ext>
            </a:extLst>
          </p:cNvPr>
          <p:cNvSpPr txBox="1"/>
          <p:nvPr/>
        </p:nvSpPr>
        <p:spPr>
          <a:xfrm>
            <a:off x="644698" y="1842494"/>
            <a:ext cx="2121639" cy="1631216"/>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tree with coins pressed into the trunk. This is called the Money Tree.</a:t>
            </a:r>
            <a:endParaRPr lang="en-US"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0C9DC51-7E61-5E4E-F36B-C809A2D7ACB0}"/>
              </a:ext>
            </a:extLst>
          </p:cNvPr>
          <p:cNvSpPr txBox="1"/>
          <p:nvPr/>
        </p:nvSpPr>
        <p:spPr>
          <a:xfrm>
            <a:off x="6389916" y="1803560"/>
            <a:ext cx="2361767"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Mud</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8B775D8-CDF0-3F74-DD11-EF4F3E4076D9}"/>
              </a:ext>
            </a:extLst>
          </p:cNvPr>
          <p:cNvSpPr txBox="1"/>
          <p:nvPr/>
        </p:nvSpPr>
        <p:spPr>
          <a:xfrm>
            <a:off x="644698" y="4177590"/>
            <a:ext cx="2322827"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A stone path</a:t>
            </a:r>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B71C348-0660-FDE3-86D7-CCCBF66E2775}"/>
              </a:ext>
            </a:extLst>
          </p:cNvPr>
          <p:cNvSpPr txBox="1"/>
          <p:nvPr/>
        </p:nvSpPr>
        <p:spPr>
          <a:xfrm>
            <a:off x="6305474" y="4224390"/>
            <a:ext cx="2322828"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Moss</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115A9C6-40FA-86E4-8AC5-03E3810F2909}"/>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4" name="Picture 6">
            <a:extLst>
              <a:ext uri="{FF2B5EF4-FFF2-40B4-BE49-F238E27FC236}">
                <a16:creationId xmlns:a16="http://schemas.microsoft.com/office/drawing/2014/main" id="{CFDC181B-A3A8-DFD7-633F-732FD60FE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1733" y="1567810"/>
            <a:ext cx="3211133" cy="2501398"/>
          </a:xfrm>
          <a:prstGeom prst="rect">
            <a:avLst/>
          </a:prstGeom>
        </p:spPr>
      </p:pic>
      <p:pic>
        <p:nvPicPr>
          <p:cNvPr id="7" name="Picture 10" descr="Large patch of dry mud amongst which there are stones.">
            <a:extLst>
              <a:ext uri="{FF2B5EF4-FFF2-40B4-BE49-F238E27FC236}">
                <a16:creationId xmlns:a16="http://schemas.microsoft.com/office/drawing/2014/main" id="{F5621C73-B90F-4423-8470-4A6DCF5BB0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2475" y="1567810"/>
            <a:ext cx="3356764" cy="2519493"/>
          </a:xfrm>
          <a:prstGeom prst="rect">
            <a:avLst/>
          </a:prstGeom>
        </p:spPr>
      </p:pic>
      <p:pic>
        <p:nvPicPr>
          <p:cNvPr id="11" name="Picture 11" descr="Large, flat stones set into the pathway to form a solid surface.">
            <a:extLst>
              <a:ext uri="{FF2B5EF4-FFF2-40B4-BE49-F238E27FC236}">
                <a16:creationId xmlns:a16="http://schemas.microsoft.com/office/drawing/2014/main" id="{9336CE9D-5192-5B67-92B1-BE4B7BD9CF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6211" y="4110944"/>
            <a:ext cx="3211134" cy="2501398"/>
          </a:xfrm>
          <a:prstGeom prst="rect">
            <a:avLst/>
          </a:prstGeom>
        </p:spPr>
      </p:pic>
      <p:pic>
        <p:nvPicPr>
          <p:cNvPr id="12" name="Picture 14" descr="Bright green moss growing on a tree trunk.">
            <a:extLst>
              <a:ext uri="{FF2B5EF4-FFF2-40B4-BE49-F238E27FC236}">
                <a16:creationId xmlns:a16="http://schemas.microsoft.com/office/drawing/2014/main" id="{526F8E43-E2B9-1407-43F3-5258DE1364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2475" y="4110944"/>
            <a:ext cx="3356764" cy="2501398"/>
          </a:xfrm>
          <a:prstGeom prst="rect">
            <a:avLst/>
          </a:prstGeom>
        </p:spPr>
      </p:pic>
    </p:spTree>
    <p:extLst>
      <p:ext uri="{BB962C8B-B14F-4D97-AF65-F5344CB8AC3E}">
        <p14:creationId xmlns:p14="http://schemas.microsoft.com/office/powerpoint/2010/main" val="316290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7441" b="10721"/>
          <a:stretch/>
        </p:blipFill>
        <p:spPr>
          <a:xfrm>
            <a:off x="2213113" y="602562"/>
            <a:ext cx="1071562" cy="910385"/>
          </a:xfrm>
          <a:prstGeom prst="rect">
            <a:avLst/>
          </a:prstGeom>
        </p:spPr>
      </p:pic>
      <p:sp>
        <p:nvSpPr>
          <p:cNvPr id="2" name="Title 1"/>
          <p:cNvSpPr>
            <a:spLocks noGrp="1"/>
          </p:cNvSpPr>
          <p:nvPr>
            <p:ph type="title"/>
          </p:nvPr>
        </p:nvSpPr>
        <p:spPr>
          <a:xfrm>
            <a:off x="155575"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taste:</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6" name="Table 5">
            <a:extLst>
              <a:ext uri="{FF2B5EF4-FFF2-40B4-BE49-F238E27FC236}">
                <a16:creationId xmlns:a16="http://schemas.microsoft.com/office/drawing/2014/main" id="{DFE4C0DA-1A02-8525-7B31-DB44ED720DAA}"/>
              </a:ext>
            </a:extLst>
          </p:cNvPr>
          <p:cNvGraphicFramePr>
            <a:graphicFrameLocks noGrp="1"/>
          </p:cNvGraphicFramePr>
          <p:nvPr>
            <p:extLst>
              <p:ext uri="{D42A27DB-BD31-4B8C-83A1-F6EECF244321}">
                <p14:modId xmlns:p14="http://schemas.microsoft.com/office/powerpoint/2010/main" val="3743185184"/>
              </p:ext>
            </p:extLst>
          </p:nvPr>
        </p:nvGraphicFramePr>
        <p:xfrm>
          <a:off x="460375" y="1567810"/>
          <a:ext cx="11362446" cy="5054748"/>
        </p:xfrm>
        <a:graphic>
          <a:graphicData uri="http://schemas.openxmlformats.org/drawingml/2006/table">
            <a:tbl>
              <a:tblPr firstRow="1" bandRow="1">
                <a:tableStyleId>{5C22544A-7EE6-4342-B048-85BDC9FD1C3A}</a:tableStyleId>
              </a:tblPr>
              <a:tblGrid>
                <a:gridCol w="5681223">
                  <a:extLst>
                    <a:ext uri="{9D8B030D-6E8A-4147-A177-3AD203B41FA5}">
                      <a16:colId xmlns:a16="http://schemas.microsoft.com/office/drawing/2014/main" val="2386643241"/>
                    </a:ext>
                  </a:extLst>
                </a:gridCol>
                <a:gridCol w="5681223">
                  <a:extLst>
                    <a:ext uri="{9D8B030D-6E8A-4147-A177-3AD203B41FA5}">
                      <a16:colId xmlns:a16="http://schemas.microsoft.com/office/drawing/2014/main" val="3621404241"/>
                    </a:ext>
                  </a:extLst>
                </a:gridCol>
              </a:tblGrid>
              <a:tr h="2527374">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27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8" name="TextBox 7">
            <a:extLst>
              <a:ext uri="{FF2B5EF4-FFF2-40B4-BE49-F238E27FC236}">
                <a16:creationId xmlns:a16="http://schemas.microsoft.com/office/drawing/2014/main" id="{EB98B225-BCD1-788D-982A-42DBD8BC62A5}"/>
              </a:ext>
            </a:extLst>
          </p:cNvPr>
          <p:cNvSpPr txBox="1"/>
          <p:nvPr/>
        </p:nvSpPr>
        <p:spPr>
          <a:xfrm>
            <a:off x="644699" y="1704177"/>
            <a:ext cx="2171936" cy="1015663"/>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Food and drink from the pub if we go there.</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86E50C-511D-94E0-0246-4ABA7A32A3DB}"/>
              </a:ext>
            </a:extLst>
          </p:cNvPr>
          <p:cNvSpPr txBox="1"/>
          <p:nvPr/>
        </p:nvSpPr>
        <p:spPr>
          <a:xfrm>
            <a:off x="6389916" y="1803561"/>
            <a:ext cx="2374341"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Ice cream</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27C33E9-6F65-0503-5446-C24761F356A2}"/>
              </a:ext>
            </a:extLst>
          </p:cNvPr>
          <p:cNvSpPr txBox="1"/>
          <p:nvPr/>
        </p:nvSpPr>
        <p:spPr>
          <a:xfrm>
            <a:off x="572164" y="4119387"/>
            <a:ext cx="2483382" cy="400110"/>
          </a:xfrm>
          <a:prstGeom prst="rect">
            <a:avLst/>
          </a:prstGeom>
          <a:noFill/>
        </p:spPr>
        <p:txBody>
          <a:bodyPr wrap="square" rtlCol="0">
            <a:spAutoFit/>
          </a:bodyPr>
          <a:lstStyle/>
          <a:p>
            <a:pPr algn="l"/>
            <a:r>
              <a:rPr lang="en-US" sz="2000" dirty="0">
                <a:latin typeface="Arial" panose="020B0604020202020204" pitchFamily="34" charset="0"/>
                <a:cs typeface="Arial" panose="020B0604020202020204" pitchFamily="34" charset="0"/>
              </a:rPr>
              <a:t>Honey</a:t>
            </a:r>
          </a:p>
        </p:txBody>
      </p:sp>
      <p:pic>
        <p:nvPicPr>
          <p:cNvPr id="7" name="Picture 6">
            <a:extLst>
              <a:ext uri="{FF2B5EF4-FFF2-40B4-BE49-F238E27FC236}">
                <a16:creationId xmlns:a16="http://schemas.microsoft.com/office/drawing/2014/main" id="{C5FEE6E1-E05C-FF27-47B2-477FA5228335}"/>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4" name="Picture 8" descr="Pub table showing sandwiches, chips and a two cups of tea. There is also a white rose in a small vase on the table.">
            <a:extLst>
              <a:ext uri="{FF2B5EF4-FFF2-40B4-BE49-F238E27FC236}">
                <a16:creationId xmlns:a16="http://schemas.microsoft.com/office/drawing/2014/main" id="{EE310AC3-C2C3-CA51-F4EF-CAFCDE793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634" y="1603125"/>
            <a:ext cx="3279365" cy="2461400"/>
          </a:xfrm>
          <a:prstGeom prst="rect">
            <a:avLst/>
          </a:prstGeom>
        </p:spPr>
      </p:pic>
      <p:pic>
        <p:nvPicPr>
          <p:cNvPr id="9" name="Picture 8" descr="A picture containing dessert&#10;&#10;Description automatically generated">
            <a:extLst>
              <a:ext uri="{FF2B5EF4-FFF2-40B4-BE49-F238E27FC236}">
                <a16:creationId xmlns:a16="http://schemas.microsoft.com/office/drawing/2014/main" id="{EF8B1C91-3346-BDE7-0030-1060664CC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5829" y="1726364"/>
            <a:ext cx="3399399" cy="2214921"/>
          </a:xfrm>
          <a:prstGeom prst="rect">
            <a:avLst/>
          </a:prstGeom>
        </p:spPr>
      </p:pic>
      <p:pic>
        <p:nvPicPr>
          <p:cNvPr id="12" name="Picture 11">
            <a:extLst>
              <a:ext uri="{FF2B5EF4-FFF2-40B4-BE49-F238E27FC236}">
                <a16:creationId xmlns:a16="http://schemas.microsoft.com/office/drawing/2014/main" id="{973D78B8-78D3-CFE1-3151-AA4BF7EEEC10}"/>
              </a:ext>
            </a:extLst>
          </p:cNvPr>
          <p:cNvPicPr>
            <a:picLocks noChangeAspect="1"/>
          </p:cNvPicPr>
          <p:nvPr/>
        </p:nvPicPr>
        <p:blipFill>
          <a:blip r:embed="rId6"/>
          <a:stretch>
            <a:fillRect/>
          </a:stretch>
        </p:blipFill>
        <p:spPr>
          <a:xfrm>
            <a:off x="3055546" y="4112958"/>
            <a:ext cx="2483382" cy="2443901"/>
          </a:xfrm>
          <a:prstGeom prst="rect">
            <a:avLst/>
          </a:prstGeom>
        </p:spPr>
      </p:pic>
    </p:spTree>
    <p:extLst>
      <p:ext uri="{BB962C8B-B14F-4D97-AF65-F5344CB8AC3E}">
        <p14:creationId xmlns:p14="http://schemas.microsoft.com/office/powerpoint/2010/main" val="2842230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1049372"/>
            <a:ext cx="7596116" cy="276319"/>
          </a:xfrm>
        </p:spPr>
        <p:txBody>
          <a:bodyPr>
            <a:normAutofit fontScale="90000"/>
          </a:bodyPr>
          <a:lstStyle/>
          <a:p>
            <a:r>
              <a:rPr lang="en-GB" sz="2800" dirty="0">
                <a:latin typeface="Arial" panose="020B0604020202020204" pitchFamily="34" charset="0"/>
                <a:cs typeface="Arial" panose="020B0604020202020204" pitchFamily="34" charset="0"/>
              </a:rPr>
              <a:t>When I visit </a:t>
            </a:r>
            <a:r>
              <a:rPr lang="en-GB" sz="2800" b="1" dirty="0" err="1">
                <a:latin typeface="Arial" panose="020B0604020202020204" pitchFamily="34" charset="0"/>
                <a:cs typeface="Arial" panose="020B0604020202020204" pitchFamily="34" charset="0"/>
              </a:rPr>
              <a:t>Tarr</a:t>
            </a:r>
            <a:r>
              <a:rPr lang="en-GB" sz="2800" b="1" dirty="0">
                <a:latin typeface="Arial" panose="020B0604020202020204" pitchFamily="34" charset="0"/>
                <a:cs typeface="Arial" panose="020B0604020202020204" pitchFamily="34" charset="0"/>
              </a:rPr>
              <a:t> Steps </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I might smell:</a:t>
            </a:r>
            <a:br>
              <a:rPr lang="en-GB" sz="2800" dirty="0">
                <a:latin typeface="Arial" panose="020B0604020202020204" pitchFamily="34" charset="0"/>
                <a:cs typeface="Arial" panose="020B0604020202020204" pitchFamily="34" charset="0"/>
              </a:rPr>
            </a:br>
            <a:br>
              <a:rPr lang="en-GB" sz="2800" dirty="0">
                <a:latin typeface="Arial" panose="020B0604020202020204" pitchFamily="34" charset="0"/>
                <a:cs typeface="Arial" panose="020B0604020202020204" pitchFamily="34" charset="0"/>
              </a:rPr>
            </a:br>
            <a:endParaRPr lang="en-GB"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120348" y="629365"/>
            <a:ext cx="899284" cy="899284"/>
          </a:xfrm>
          <a:prstGeom prst="rect">
            <a:avLst/>
          </a:prstGeom>
        </p:spPr>
      </p:pic>
      <p:sp>
        <p:nvSpPr>
          <p:cNvPr id="3" name="AutoShape 2" descr="Image result for eye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Table 4">
            <a:extLst>
              <a:ext uri="{FF2B5EF4-FFF2-40B4-BE49-F238E27FC236}">
                <a16:creationId xmlns:a16="http://schemas.microsoft.com/office/drawing/2014/main" id="{3518B65A-9727-D240-11BE-22B488AF7E48}"/>
              </a:ext>
            </a:extLst>
          </p:cNvPr>
          <p:cNvGraphicFramePr>
            <a:graphicFrameLocks noGrp="1"/>
          </p:cNvGraphicFramePr>
          <p:nvPr>
            <p:extLst>
              <p:ext uri="{D42A27DB-BD31-4B8C-83A1-F6EECF244321}">
                <p14:modId xmlns:p14="http://schemas.microsoft.com/office/powerpoint/2010/main" val="256562405"/>
              </p:ext>
            </p:extLst>
          </p:nvPr>
        </p:nvGraphicFramePr>
        <p:xfrm>
          <a:off x="460375" y="1567810"/>
          <a:ext cx="11362446" cy="5054748"/>
        </p:xfrm>
        <a:graphic>
          <a:graphicData uri="http://schemas.openxmlformats.org/drawingml/2006/table">
            <a:tbl>
              <a:tblPr firstRow="1" bandRow="1">
                <a:tableStyleId>{5C22544A-7EE6-4342-B048-85BDC9FD1C3A}</a:tableStyleId>
              </a:tblPr>
              <a:tblGrid>
                <a:gridCol w="5681223">
                  <a:extLst>
                    <a:ext uri="{9D8B030D-6E8A-4147-A177-3AD203B41FA5}">
                      <a16:colId xmlns:a16="http://schemas.microsoft.com/office/drawing/2014/main" val="2386643241"/>
                    </a:ext>
                  </a:extLst>
                </a:gridCol>
                <a:gridCol w="5681223">
                  <a:extLst>
                    <a:ext uri="{9D8B030D-6E8A-4147-A177-3AD203B41FA5}">
                      <a16:colId xmlns:a16="http://schemas.microsoft.com/office/drawing/2014/main" val="3621404241"/>
                    </a:ext>
                  </a:extLst>
                </a:gridCol>
              </a:tblGrid>
              <a:tr h="2527374">
                <a:tc>
                  <a:txBody>
                    <a:bodyPr/>
                    <a:lstStyle/>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Arial" panose="020B0604020202020204" pitchFamily="34" charset="0"/>
                        <a:cs typeface="Arial" panose="020B0604020202020204" pitchFamily="34" charset="0"/>
                      </a:endParaRPr>
                    </a:p>
                    <a:p>
                      <a:pPr algn="ctr"/>
                      <a:endParaRPr lang="en-GB" sz="2400" b="0"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528648548"/>
                  </a:ext>
                </a:extLst>
              </a:tr>
              <a:tr h="2527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r>
                        <a:rPr lang="en-GB" sz="2400" b="1" dirty="0">
                          <a:solidFill>
                            <a:schemeClr val="tx1"/>
                          </a:solidFill>
                          <a:latin typeface="Arial" panose="020B0604020202020204" pitchFamily="34" charset="0"/>
                          <a:cs typeface="Arial" panose="020B0604020202020204" pitchFamily="34" charset="0"/>
                        </a:rPr>
                        <a:t> </a:t>
                      </a:r>
                    </a:p>
                  </a:txBody>
                  <a:tcPr>
                    <a:solidFill>
                      <a:srgbClr val="D0D3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pPr algn="ctr"/>
                      <a:endParaRPr lang="en-GB" sz="2400" b="1" dirty="0">
                        <a:solidFill>
                          <a:schemeClr val="tx1"/>
                        </a:solidFill>
                        <a:latin typeface="Arial" panose="020B0604020202020204" pitchFamily="34" charset="0"/>
                        <a:cs typeface="Arial" panose="020B0604020202020204" pitchFamily="34" charset="0"/>
                      </a:endParaRPr>
                    </a:p>
                  </a:txBody>
                  <a:tcPr>
                    <a:solidFill>
                      <a:srgbClr val="D0D3E3"/>
                    </a:solidFill>
                  </a:tcPr>
                </a:tc>
                <a:extLst>
                  <a:ext uri="{0D108BD9-81ED-4DB2-BD59-A6C34878D82A}">
                    <a16:rowId xmlns:a16="http://schemas.microsoft.com/office/drawing/2014/main" val="492810796"/>
                  </a:ext>
                </a:extLst>
              </a:tr>
            </a:tbl>
          </a:graphicData>
        </a:graphic>
      </p:graphicFrame>
      <p:sp>
        <p:nvSpPr>
          <p:cNvPr id="8" name="TextBox 7">
            <a:extLst>
              <a:ext uri="{FF2B5EF4-FFF2-40B4-BE49-F238E27FC236}">
                <a16:creationId xmlns:a16="http://schemas.microsoft.com/office/drawing/2014/main" id="{ED475DA0-261F-3DBD-A5C8-A74954710412}"/>
              </a:ext>
            </a:extLst>
          </p:cNvPr>
          <p:cNvSpPr txBox="1"/>
          <p:nvPr/>
        </p:nvSpPr>
        <p:spPr>
          <a:xfrm>
            <a:off x="569252" y="1745698"/>
            <a:ext cx="2134213"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Honeysuckle</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42453D-BEC9-84DF-1A00-FD1397DE04A3}"/>
              </a:ext>
            </a:extLst>
          </p:cNvPr>
          <p:cNvSpPr txBox="1"/>
          <p:nvPr/>
        </p:nvSpPr>
        <p:spPr>
          <a:xfrm>
            <a:off x="6327045" y="1664328"/>
            <a:ext cx="2022262"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Wild garlic</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7435C90-7FAE-F56E-6DE4-7AF2246832C5}"/>
              </a:ext>
            </a:extLst>
          </p:cNvPr>
          <p:cNvPicPr>
            <a:picLocks noChangeAspect="1"/>
          </p:cNvPicPr>
          <p:nvPr/>
        </p:nvPicPr>
        <p:blipFill rotWithShape="1">
          <a:blip r:embed="rId3"/>
          <a:srcRect t="28606" b="22547"/>
          <a:stretch/>
        </p:blipFill>
        <p:spPr>
          <a:xfrm>
            <a:off x="9293266" y="226691"/>
            <a:ext cx="2743159" cy="1099000"/>
          </a:xfrm>
          <a:prstGeom prst="rect">
            <a:avLst/>
          </a:prstGeom>
        </p:spPr>
      </p:pic>
      <p:pic>
        <p:nvPicPr>
          <p:cNvPr id="9" name="Picture 8">
            <a:extLst>
              <a:ext uri="{FF2B5EF4-FFF2-40B4-BE49-F238E27FC236}">
                <a16:creationId xmlns:a16="http://schemas.microsoft.com/office/drawing/2014/main" id="{2A6BA660-59D6-0B8A-0693-F7AD81E235E9}"/>
              </a:ext>
            </a:extLst>
          </p:cNvPr>
          <p:cNvPicPr>
            <a:picLocks noChangeAspect="1"/>
          </p:cNvPicPr>
          <p:nvPr/>
        </p:nvPicPr>
        <p:blipFill>
          <a:blip r:embed="rId4"/>
          <a:stretch>
            <a:fillRect/>
          </a:stretch>
        </p:blipFill>
        <p:spPr>
          <a:xfrm>
            <a:off x="2879735" y="1567810"/>
            <a:ext cx="2404428" cy="2503858"/>
          </a:xfrm>
          <a:prstGeom prst="rect">
            <a:avLst/>
          </a:prstGeom>
        </p:spPr>
      </p:pic>
      <p:pic>
        <p:nvPicPr>
          <p:cNvPr id="12" name="Picture 11">
            <a:extLst>
              <a:ext uri="{FF2B5EF4-FFF2-40B4-BE49-F238E27FC236}">
                <a16:creationId xmlns:a16="http://schemas.microsoft.com/office/drawing/2014/main" id="{4E139B7F-12FB-57C1-DD94-5CC68626F282}"/>
              </a:ext>
            </a:extLst>
          </p:cNvPr>
          <p:cNvPicPr>
            <a:picLocks noChangeAspect="1"/>
          </p:cNvPicPr>
          <p:nvPr/>
        </p:nvPicPr>
        <p:blipFill>
          <a:blip r:embed="rId5"/>
          <a:stretch>
            <a:fillRect/>
          </a:stretch>
        </p:blipFill>
        <p:spPr>
          <a:xfrm>
            <a:off x="8069621" y="1567810"/>
            <a:ext cx="2404428" cy="2470823"/>
          </a:xfrm>
          <a:prstGeom prst="rect">
            <a:avLst/>
          </a:prstGeom>
        </p:spPr>
      </p:pic>
    </p:spTree>
    <p:extLst>
      <p:ext uri="{BB962C8B-B14F-4D97-AF65-F5344CB8AC3E}">
        <p14:creationId xmlns:p14="http://schemas.microsoft.com/office/powerpoint/2010/main" val="240374522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ec5bb89-4c84-494d-b670-14417694156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E1492B4D59A5418FD66438B39057DF" ma:contentTypeVersion="4" ma:contentTypeDescription="Create a new document." ma:contentTypeScope="" ma:versionID="23048bc9f82100331fc126a40b531280">
  <xsd:schema xmlns:xsd="http://www.w3.org/2001/XMLSchema" xmlns:xs="http://www.w3.org/2001/XMLSchema" xmlns:p="http://schemas.microsoft.com/office/2006/metadata/properties" xmlns:ns2="6358185c-13c2-4f8b-92c9-1f7fd196b6e6" xmlns:ns3="2ec5bb89-4c84-494d-b670-144176941564" targetNamespace="http://schemas.microsoft.com/office/2006/metadata/properties" ma:root="true" ma:fieldsID="2d315cbe6c8105a6a4f3096d6e7fe9fd" ns2:_="" ns3:_="">
    <xsd:import namespace="6358185c-13c2-4f8b-92c9-1f7fd196b6e6"/>
    <xsd:import namespace="2ec5bb89-4c84-494d-b670-14417694156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8185c-13c2-4f8b-92c9-1f7fd196b6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c5bb89-4c84-494d-b670-14417694156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92C8EA-3CD6-42BD-AED2-32A5AC20DB6D}">
  <ds:schemaRefs>
    <ds:schemaRef ds:uri="http://schemas.microsoft.com/office/2006/metadata/properties"/>
    <ds:schemaRef ds:uri="http://schemas.microsoft.com/office/infopath/2007/PartnerControls"/>
    <ds:schemaRef ds:uri="2ec5bb89-4c84-494d-b670-144176941564"/>
  </ds:schemaRefs>
</ds:datastoreItem>
</file>

<file path=customXml/itemProps2.xml><?xml version="1.0" encoding="utf-8"?>
<ds:datastoreItem xmlns:ds="http://schemas.openxmlformats.org/officeDocument/2006/customXml" ds:itemID="{F6E17DEA-3CC7-4059-9BF4-EA2D57177FFD}">
  <ds:schemaRefs>
    <ds:schemaRef ds:uri="http://schemas.microsoft.com/sharepoint/v3/contenttype/forms"/>
  </ds:schemaRefs>
</ds:datastoreItem>
</file>

<file path=customXml/itemProps3.xml><?xml version="1.0" encoding="utf-8"?>
<ds:datastoreItem xmlns:ds="http://schemas.openxmlformats.org/officeDocument/2006/customXml" ds:itemID="{A1E9CD42-13D9-42EC-9A10-F8CB7EEFF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8185c-13c2-4f8b-92c9-1f7fd196b6e6"/>
    <ds:schemaRef ds:uri="2ec5bb89-4c84-494d-b670-1441769415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13949</TotalTime>
  <Words>383</Words>
  <Application>Microsoft Office PowerPoint</Application>
  <PresentationFormat>Widescreen</PresentationFormat>
  <Paragraphs>47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 </vt:lpstr>
      <vt:lpstr>Tarr Steps is an outdoor area with a special bridge, a river, woods and meadows  This means it is a place where I can spend time in the countryside         </vt:lpstr>
      <vt:lpstr>When I arrive to visit Tarr Steps   I might see:  </vt:lpstr>
      <vt:lpstr>When I visit Tarr Steps   I might see:  </vt:lpstr>
      <vt:lpstr>When I visit Tarr Steps   I might see:  </vt:lpstr>
      <vt:lpstr>When I visit Tarr Steps   I might hear:  </vt:lpstr>
      <vt:lpstr>When I visit Tarr Steps   I might touch or feel:  </vt:lpstr>
      <vt:lpstr>When I visit Tarr Steps   I might taste:  </vt:lpstr>
      <vt:lpstr>When I visit Tarr Steps   I might smell:  </vt:lpstr>
      <vt:lpstr>Most of all Tarr Steps is a place where I can enjoy time outdoors </vt:lpstr>
      <vt:lpstr>Some additional information for my visit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Story</dc:title>
  <dc:creator>Jane Cooper</dc:creator>
  <cp:lastModifiedBy>Charlotte Wray</cp:lastModifiedBy>
  <cp:revision>136</cp:revision>
  <dcterms:created xsi:type="dcterms:W3CDTF">2020-01-10T20:05:02Z</dcterms:created>
  <dcterms:modified xsi:type="dcterms:W3CDTF">2023-05-10T09:41:32Z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3001400.00000000</vt:lpwstr>
  </property>
  <property fmtid="{D5CDD505-2E9C-101B-9397-08002B2CF9AE}" pid="3" name="xd_ProgID">
    <vt:lpwstr/>
  </property>
  <property fmtid="{D5CDD505-2E9C-101B-9397-08002B2CF9AE}" pid="4" name="ContentTypeId">
    <vt:lpwstr>0x01010093E1492B4D59A5418FD66438B39057DF</vt:lpwstr>
  </property>
  <property fmtid="{D5CDD505-2E9C-101B-9397-08002B2CF9AE}" pid="5" name="_SourceUrl">
    <vt:lpwstr/>
  </property>
  <property fmtid="{D5CDD505-2E9C-101B-9397-08002B2CF9AE}" pid="6" name="_SharedFileIndex">
    <vt:lpwstr/>
  </property>
  <property fmtid="{D5CDD505-2E9C-101B-9397-08002B2CF9AE}" pid="7" name="_ColorH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_ColorTag">
    <vt:lpwstr/>
  </property>
  <property fmtid="{D5CDD505-2E9C-101B-9397-08002B2CF9AE}" pid="12" name="TriggerFlowInfo">
    <vt:lpwstr/>
  </property>
  <property fmtid="{D5CDD505-2E9C-101B-9397-08002B2CF9AE}" pid="13" name="xd_Signature">
    <vt:lpwstr/>
  </property>
  <property fmtid="{D5CDD505-2E9C-101B-9397-08002B2CF9AE}" pid="14" name="_Emoji">
    <vt:lpwstr/>
  </property>
</Properties>
</file>